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6011c8af4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6011c8af4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another good property of this </a:t>
            </a:r>
            <a:r>
              <a:rPr lang="en">
                <a:solidFill>
                  <a:schemeClr val="dk1"/>
                </a:solidFill>
              </a:rPr>
              <a:t>Mechanism is that it can Resistant to certain kinds of manipulation</a:t>
            </a:r>
            <a:endParaRPr>
              <a:solidFill>
                <a:schemeClr val="dk1"/>
              </a:solidFill>
            </a:endParaRPr>
          </a:p>
          <a:p>
            <a:pPr indent="0" lvl="0" marL="0" rtl="0" algn="l">
              <a:spcBef>
                <a:spcPts val="0"/>
              </a:spcBef>
              <a:spcAft>
                <a:spcPts val="0"/>
              </a:spcAft>
              <a:buNone/>
            </a:pPr>
            <a:r>
              <a:rPr lang="en">
                <a:solidFill>
                  <a:schemeClr val="dk1"/>
                </a:solidFill>
              </a:rPr>
              <a:t>Consider the blue chain first. A5 finds the targets. What if he didn’t want to recruited by a4? maybe  avoid click the link provide by a4, go to website?</a:t>
            </a:r>
            <a:endParaRPr>
              <a:solidFill>
                <a:schemeClr val="dk1"/>
              </a:solidFill>
            </a:endParaRPr>
          </a:p>
          <a:p>
            <a:pPr indent="0" lvl="0" marL="0" rtl="0" algn="l">
              <a:spcBef>
                <a:spcPts val="0"/>
              </a:spcBef>
              <a:spcAft>
                <a:spcPts val="0"/>
              </a:spcAft>
              <a:buNone/>
            </a:pPr>
            <a:r>
              <a:rPr lang="en">
                <a:solidFill>
                  <a:schemeClr val="dk1"/>
                </a:solidFill>
              </a:rPr>
              <a:t>It shows that  it can Resistant this kinds of manipulation</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011c8af4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6011c8af4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owever , when facing another kind of attack, </a:t>
            </a:r>
            <a:r>
              <a:rPr lang="en">
                <a:solidFill>
                  <a:schemeClr val="dk1"/>
                </a:solidFill>
              </a:rPr>
              <a:t>Fake Name Attack</a:t>
            </a:r>
            <a:r>
              <a:rPr lang="en" sz="1700">
                <a:solidFill>
                  <a:schemeClr val="dk1"/>
                </a:solidFill>
              </a:rPr>
              <a:t>, </a:t>
            </a:r>
            <a:r>
              <a:rPr lang="en"/>
              <a:t>we might be in some trouble.</a:t>
            </a:r>
            <a:endParaRPr/>
          </a:p>
          <a:p>
            <a:pPr indent="0" lvl="0" marL="0" rtl="0" algn="l">
              <a:spcBef>
                <a:spcPts val="0"/>
              </a:spcBef>
              <a:spcAft>
                <a:spcPts val="0"/>
              </a:spcAft>
              <a:buNone/>
            </a:pPr>
            <a:r>
              <a:rPr lang="en"/>
              <a:t>Also, consider the blue chain first. </a:t>
            </a:r>
            <a:endParaRPr/>
          </a:p>
          <a:p>
            <a:pPr indent="0" lvl="0" marL="0" rtl="0" algn="l">
              <a:spcBef>
                <a:spcPts val="0"/>
              </a:spcBef>
              <a:spcAft>
                <a:spcPts val="0"/>
              </a:spcAft>
              <a:buNone/>
            </a:pPr>
            <a:r>
              <a:rPr lang="en"/>
              <a:t>Instead of click a4’s link directly, he create three </a:t>
            </a:r>
            <a:r>
              <a:rPr lang="en"/>
              <a:t>accounts first and recruit himself first. The red chain is a visualization.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Here is the first discussion part.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6011c8af4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6011c8af4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part, why …?</a:t>
            </a:r>
            <a:endParaRPr/>
          </a:p>
          <a:p>
            <a:pPr indent="0" lvl="0" marL="0" rtl="0" algn="l">
              <a:spcBef>
                <a:spcPts val="0"/>
              </a:spcBef>
              <a:spcAft>
                <a:spcPts val="0"/>
              </a:spcAft>
              <a:buNone/>
            </a:pPr>
            <a:r>
              <a:rPr lang="en"/>
              <a:t>To prove this , first we made two assumptions , about the best and worst case. We want to prove that </a:t>
            </a:r>
            <a:r>
              <a:rPr lang="en">
                <a:solidFill>
                  <a:schemeClr val="dk1"/>
                </a:solidFill>
              </a:rPr>
              <a:t>model is optimal under both assumptions.</a:t>
            </a:r>
            <a:endParaRPr>
              <a:solidFill>
                <a:schemeClr val="dk1"/>
              </a:solidFill>
            </a:endParaRPr>
          </a:p>
          <a:p>
            <a:pPr indent="0" lvl="0" marL="0" rtl="0" algn="l">
              <a:spcBef>
                <a:spcPts val="0"/>
              </a:spcBef>
              <a:spcAft>
                <a:spcPts val="0"/>
              </a:spcAft>
              <a:buNone/>
            </a:pPr>
            <a:r>
              <a:rPr lang="en">
                <a:solidFill>
                  <a:schemeClr val="dk1"/>
                </a:solidFill>
              </a:rPr>
              <a:t>Then, in any situation between best and worst, the model works, too.</a:t>
            </a:r>
            <a:endParaRPr>
              <a:solidFill>
                <a:schemeClr val="dk1"/>
              </a:solidFill>
            </a:endParaRPr>
          </a:p>
          <a:p>
            <a:pPr indent="0" lvl="0" marL="0" rtl="0" algn="l">
              <a:spcBef>
                <a:spcPts val="0"/>
              </a:spcBef>
              <a:spcAft>
                <a:spcPts val="0"/>
              </a:spcAft>
              <a:buNone/>
            </a:pPr>
            <a:r>
              <a:rPr lang="en">
                <a:solidFill>
                  <a:schemeClr val="dk1"/>
                </a:solidFill>
              </a:rPr>
              <a:t>First situation is that ……, maybe they are search completely different area.</a:t>
            </a:r>
            <a:endParaRPr>
              <a:solidFill>
                <a:schemeClr val="dk1"/>
              </a:solidFill>
            </a:endParaRPr>
          </a:p>
          <a:p>
            <a:pPr indent="0" lvl="0" marL="0" rtl="0" algn="l">
              <a:spcBef>
                <a:spcPts val="0"/>
              </a:spcBef>
              <a:spcAft>
                <a:spcPts val="0"/>
              </a:spcAft>
              <a:buNone/>
            </a:pPr>
            <a:r>
              <a:rPr lang="en">
                <a:solidFill>
                  <a:schemeClr val="dk1"/>
                </a:solidFill>
              </a:rPr>
              <a:t>so , we can think about why people wants to recruits more? 1. … 2. Even if i cannot find target, people recruited by me will have chance to find and i  will also get paid, because i am on the chain.</a:t>
            </a:r>
            <a:endParaRPr>
              <a:solidFill>
                <a:schemeClr val="dk1"/>
              </a:solidFill>
            </a:endParaRPr>
          </a:p>
          <a:p>
            <a:pPr indent="0" lvl="0" marL="0" rtl="0" algn="l">
              <a:spcBef>
                <a:spcPts val="0"/>
              </a:spcBef>
              <a:spcAft>
                <a:spcPts val="0"/>
              </a:spcAft>
              <a:buNone/>
            </a:pPr>
            <a:r>
              <a:rPr lang="en">
                <a:solidFill>
                  <a:schemeClr val="dk1"/>
                </a:solidFill>
              </a:rPr>
              <a:t>Another case is that …., this is the worst situation.</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6011c8af4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6011c8af4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his is another discussion part. </a:t>
            </a:r>
            <a:endParaRPr/>
          </a:p>
          <a:p>
            <a:pPr indent="0" lvl="0" marL="0" rtl="0" algn="l">
              <a:spcBef>
                <a:spcPts val="0"/>
              </a:spcBef>
              <a:spcAft>
                <a:spcPts val="0"/>
              </a:spcAft>
              <a:buNone/>
            </a:pPr>
            <a:r>
              <a:rPr lang="en"/>
              <a:t>3 min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6011c8af4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6011c8af4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6011c8af4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6011c8af4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6011c8af4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6011c8af4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6011c8af4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6011c8af4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6011c8af4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6011c8af4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6011c8af4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6011c8af4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6011c8af4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6011c8af4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will mainly talk about three articles. </a:t>
            </a:r>
            <a:endParaRPr/>
          </a:p>
          <a:p>
            <a:pPr indent="0" lvl="0" marL="0" rtl="0" algn="l">
              <a:spcBef>
                <a:spcPts val="0"/>
              </a:spcBef>
              <a:spcAft>
                <a:spcPts val="0"/>
              </a:spcAft>
              <a:buNone/>
            </a:pPr>
            <a:r>
              <a:rPr lang="en"/>
              <a:t>First one, second one, third one.</a:t>
            </a:r>
            <a:endParaRPr/>
          </a:p>
          <a:p>
            <a:pPr indent="0" lvl="0" marL="0" rtl="0" algn="l">
              <a:spcBef>
                <a:spcPts val="0"/>
              </a:spcBef>
              <a:spcAft>
                <a:spcPts val="0"/>
              </a:spcAft>
              <a:buNone/>
            </a:pPr>
            <a:r>
              <a:rPr lang="en"/>
              <a:t>I will introduce … and my teammate yiding tao will introduce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6011c8af4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6011c8af4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6011c8af4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6011c8af4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6011c8af4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6011c8af4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attacker creates lots of fake identities to take up places which should be other real people. </a:t>
            </a:r>
            <a:r>
              <a:rPr lang="en"/>
              <a:t>It is like ninja’s shadow clone.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6011c8af4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6011c8af4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6011c8af4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6011c8af4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the profit becomes the sum up of all the rewards you can get including from fake identities which is called replicas here, minus the the money you pay for all the products. </a:t>
            </a:r>
            <a:endParaRPr/>
          </a:p>
          <a:p>
            <a:pPr indent="0" lvl="0" marL="0" rtl="0" algn="l">
              <a:spcBef>
                <a:spcPts val="0"/>
              </a:spcBef>
              <a:spcAft>
                <a:spcPts val="0"/>
              </a:spcAft>
              <a:buNone/>
            </a:pPr>
            <a:r>
              <a:rPr lang="en"/>
              <a:t>The designer could apply constraints on the calculation of rewards and set the price on product.</a:t>
            </a:r>
            <a:endParaRPr/>
          </a:p>
          <a:p>
            <a:pPr indent="0" lvl="0" marL="0" rtl="0" algn="l">
              <a:spcBef>
                <a:spcPts val="0"/>
              </a:spcBef>
              <a:spcAft>
                <a:spcPts val="0"/>
              </a:spcAft>
              <a:buNone/>
            </a:pPr>
            <a:r>
              <a:rPr lang="en"/>
              <a:t>The premise here is people should pay a cost to join the game. In DARPA challenge, creating replicas does not cost extra money, so it is different.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6011c8af4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6011c8af4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6011c8af4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6011c8af4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Pyramid schemes ask people to make an investment and, in return, give them a license to recruit others who, in turn, recruit still others into the scheme. In essence, the investor pays for the opportunity to receive compensation when his or her recruit brings others into the scheme. So the product is the opportunity to recruit.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picture of  classic pyramid scheme in which every member is required to recruit six new people. The 2.2 billion people in the 12th layer would be required to recruit 13.1 billion more people for the 13th layer, to sustain the scheme, but this is larger than the population of the world.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6011c8af44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6011c8af4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Such schemes are illegal because they are unethical in two respects. They are (1) fraudulent, and they are (2) recruitment-, rather than product-, centered businesses. Pyramid schemes are fraudulent because they typically promise a large return in return for a small investment. Those who join a pyramid scheme early often do make a great deal of money. Those who come </a:t>
            </a:r>
            <a:r>
              <a:rPr lang="en"/>
              <a:t>i</a:t>
            </a:r>
            <a:r>
              <a:rPr lang="en"/>
              <a:t>n later, however, make little or even lose money because there simply are not enough remaining people left to recruit into the network.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6011c8af4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6011c8af4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Chain letters contain a list of people. Upon receipt of a chain letter, the recipient is to send something (money, postcard, an email message) to the person at the top of the list. The recipient then removes the top person and puts his own name at the bottom of the list. </a:t>
            </a:r>
            <a:endParaRPr/>
          </a:p>
          <a:p>
            <a:pPr indent="0" lvl="0" marL="0" rtl="0" algn="l">
              <a:spcBef>
                <a:spcPts val="0"/>
              </a:spcBef>
              <a:spcAft>
                <a:spcPts val="0"/>
              </a:spcAft>
              <a:buNone/>
            </a:pPr>
            <a:r>
              <a:rPr lang="en"/>
              <a:t>In the famous David Rhodes electronic chain letter, the list consisted of </a:t>
            </a:r>
            <a:r>
              <a:rPr b="1" lang="en"/>
              <a:t>ten people</a:t>
            </a:r>
            <a:r>
              <a:rPr lang="en"/>
              <a:t>. Recipients were told to send money to the person at the top of the list and to forward the letter to ten bulletin boards. Those who participated would receive money once they reached position 5 on the list (Watrous, posted as of 1999). But how many people would need to be involved before a participant would receive any money?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6011c8af4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6011c8af4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schematic shows, the participant does not make any money until ten million electronic bulletin boards have been drawn into the scheme. There are not that many bulletin boards in existence!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6011c8af4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6011c8af4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to the point. </a:t>
            </a:r>
            <a:endParaRPr/>
          </a:p>
          <a:p>
            <a:pPr indent="0" lvl="0" marL="0" rtl="0" algn="l">
              <a:spcBef>
                <a:spcPts val="0"/>
              </a:spcBef>
              <a:spcAft>
                <a:spcPts val="0"/>
              </a:spcAft>
              <a:buNone/>
            </a:pPr>
            <a:r>
              <a:rPr lang="en"/>
              <a:t>Require reading…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6011c8af44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6011c8af44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6011c8af4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6011c8af4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6011c8af44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6011c8af44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be ethical,a MLM needs to do more than merely claim it has retail sales. It needs to monitor its sales buy requiring them to document sales to each end-user.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6011c8af44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6011c8af44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set a reasonable buy-back price, like 90% of original price</a:t>
            </a:r>
            <a:endParaRPr/>
          </a:p>
          <a:p>
            <a:pPr indent="0" lvl="0" marL="0" rtl="0" algn="l">
              <a:spcBef>
                <a:spcPts val="0"/>
              </a:spcBef>
              <a:spcAft>
                <a:spcPts val="0"/>
              </a:spcAft>
              <a:buNone/>
            </a:pPr>
            <a:r>
              <a:rPr lang="en"/>
              <a:t>It is important for MLMs to make it financially easy for distributors to leave the network precisely because participants in MLMs so often find it psychologically difficult to exit.</a:t>
            </a:r>
            <a:endParaRPr/>
          </a:p>
          <a:p>
            <a:pPr indent="0" lvl="0" marL="0" rtl="0" algn="l">
              <a:spcBef>
                <a:spcPts val="0"/>
              </a:spcBef>
              <a:spcAft>
                <a:spcPts val="0"/>
              </a:spcAft>
              <a:buNone/>
            </a:pPr>
            <a:r>
              <a:rPr lang="en"/>
              <a:t>A illegal one may be like A says yes you can but you need to submit a return form, you can get this form from C</a:t>
            </a:r>
            <a:endParaRPr/>
          </a:p>
          <a:p>
            <a:pPr indent="0" lvl="0" marL="0" rtl="0" algn="l">
              <a:spcBef>
                <a:spcPts val="0"/>
              </a:spcBef>
              <a:spcAft>
                <a:spcPts val="0"/>
              </a:spcAft>
              <a:buNone/>
            </a:pPr>
            <a:r>
              <a:rPr lang="en"/>
              <a:t>You are</a:t>
            </a:r>
            <a:r>
              <a:rPr lang="en"/>
              <a:t> bounced from distributor to distributor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6011c8af44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6011c8af44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company should not make most of its money from upfronts fee, or by selling training materials that new recruits are pressured to buy</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150">
                <a:solidFill>
                  <a:schemeClr val="dk1"/>
                </a:solidFill>
              </a:rPr>
              <a:t>If an individual is buying a franchise, then a fee in the thousands or even millions might be appropriate</a:t>
            </a:r>
            <a:endParaRPr sz="1150">
              <a:solidFill>
                <a:schemeClr val="dk1"/>
              </a:solidFill>
            </a:endParaRPr>
          </a:p>
          <a:p>
            <a:pPr indent="0" lvl="0" marL="0" rtl="0" algn="l">
              <a:lnSpc>
                <a:spcPct val="115000"/>
              </a:lnSpc>
              <a:spcBef>
                <a:spcPts val="0"/>
              </a:spcBef>
              <a:spcAft>
                <a:spcPts val="0"/>
              </a:spcAft>
              <a:buNone/>
            </a:pPr>
            <a:r>
              <a:rPr lang="en" sz="1150">
                <a:solidFill>
                  <a:schemeClr val="dk1"/>
                </a:solidFill>
              </a:rPr>
              <a:t>But if you are just a new staff to a mlm company and you need to buy training kit, then in this case 100 dollars can be too much.</a:t>
            </a:r>
            <a:endParaRPr sz="11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50">
                <a:solidFill>
                  <a:schemeClr val="dk1"/>
                </a:solidFill>
              </a:rPr>
              <a:t>Also depends on many factors like the development level of the country and regions.</a:t>
            </a:r>
            <a:endParaRPr sz="11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6011c8af44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6011c8af44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Some MLMs encourage participants to sell product to family members and friends and/ or to recruit them into the MLM.</a:t>
            </a:r>
            <a:endParaRPr/>
          </a:p>
          <a:p>
            <a:pPr indent="0" lvl="0" marL="0" rtl="0" algn="l">
              <a:spcBef>
                <a:spcPts val="0"/>
              </a:spcBef>
              <a:spcAft>
                <a:spcPts val="0"/>
              </a:spcAft>
              <a:buNone/>
            </a:pPr>
            <a:r>
              <a:rPr lang="en"/>
              <a:t>MLMs can alter human relationships, encouraging people to instrumentalize relations rooted in love and affection.</a:t>
            </a:r>
            <a:endParaRPr/>
          </a:p>
          <a:p>
            <a:pPr indent="-298450" lvl="0" marL="457200" rtl="0" algn="l">
              <a:spcBef>
                <a:spcPts val="0"/>
              </a:spcBef>
              <a:spcAft>
                <a:spcPts val="0"/>
              </a:spcAft>
              <a:buSzPts val="1100"/>
              <a:buAutoNum type="arabicPeriod"/>
            </a:pPr>
            <a:r>
              <a:rPr lang="en"/>
              <a:t>When you invite some guests to your house, you think you should be polite and satisfy their need.</a:t>
            </a:r>
            <a:endParaRPr/>
          </a:p>
          <a:p>
            <a:pPr indent="0" lvl="0" marL="457200" rtl="0" algn="l">
              <a:spcBef>
                <a:spcPts val="0"/>
              </a:spcBef>
              <a:spcAft>
                <a:spcPts val="0"/>
              </a:spcAft>
              <a:buNone/>
            </a:pPr>
            <a:r>
              <a:rPr lang="en"/>
              <a:t>Since the host is naturally to being responsive, this situation easily can be exploited by the MLM participants.</a:t>
            </a:r>
            <a:endParaRPr/>
          </a:p>
          <a:p>
            <a:pPr indent="-298450" lvl="0" marL="457200" rtl="0" algn="l">
              <a:spcBef>
                <a:spcPts val="0"/>
              </a:spcBef>
              <a:spcAft>
                <a:spcPts val="0"/>
              </a:spcAft>
              <a:buSzPts val="1100"/>
              <a:buAutoNum type="arabicPeriod"/>
            </a:pPr>
            <a:r>
              <a:rPr lang="en"/>
              <a:t>For example, doctors have been selling vitamin and non-prescription health products offered by MLMs in their offices</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6011c8af44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6011c8af44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6011c8af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6011c8af4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it is a network </a:t>
            </a:r>
            <a:r>
              <a:rPr lang="en">
                <a:solidFill>
                  <a:schemeClr val="dk1"/>
                </a:solidFill>
              </a:rPr>
              <a:t>Challenge launched by DARPA.</a:t>
            </a:r>
            <a:endParaRPr>
              <a:solidFill>
                <a:schemeClr val="dk1"/>
              </a:solidFill>
            </a:endParaRPr>
          </a:p>
          <a:p>
            <a:pPr indent="0" lvl="0" marL="0" rtl="0" algn="l">
              <a:spcBef>
                <a:spcPts val="0"/>
              </a:spcBef>
              <a:spcAft>
                <a:spcPts val="0"/>
              </a:spcAft>
              <a:buNone/>
            </a:pPr>
            <a:r>
              <a:rPr lang="en"/>
              <a:t>The goal of it … in a short time, maybe several days.</a:t>
            </a:r>
            <a:endParaRPr/>
          </a:p>
          <a:p>
            <a:pPr indent="0" lvl="0" marL="0" rtl="0" algn="l">
              <a:spcBef>
                <a:spcPts val="0"/>
              </a:spcBef>
              <a:spcAft>
                <a:spcPts val="0"/>
              </a:spcAft>
              <a:buNone/>
            </a:pPr>
            <a:r>
              <a:rPr lang="en"/>
              <a:t>the problem as impossible by conventional information gathering methods</a:t>
            </a:r>
            <a:endParaRPr/>
          </a:p>
          <a:p>
            <a:pPr indent="0" lvl="0" marL="0" rtl="0" algn="l">
              <a:spcBef>
                <a:spcPts val="0"/>
              </a:spcBef>
              <a:spcAft>
                <a:spcPts val="0"/>
              </a:spcAft>
              <a:buNone/>
            </a:pPr>
            <a:r>
              <a:rPr lang="en"/>
              <a:t>With the development communication technologies, and the Web and social media, Now we can solve this problem with the power of a large number of people</a:t>
            </a:r>
            <a:endParaRPr/>
          </a:p>
          <a:p>
            <a:pPr indent="0" lvl="0" marL="0" rtl="0" algn="l">
              <a:spcBef>
                <a:spcPts val="0"/>
              </a:spcBef>
              <a:spcAft>
                <a:spcPts val="0"/>
              </a:spcAft>
              <a:buNone/>
            </a:pPr>
            <a:r>
              <a:rPr lang="en"/>
              <a:t>The key point is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6011c8af4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6011c8af4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let us think about what we used to do in past.</a:t>
            </a:r>
            <a:endParaRPr/>
          </a:p>
          <a:p>
            <a:pPr indent="0" lvl="0" marL="0" rtl="0" algn="l">
              <a:spcBef>
                <a:spcPts val="0"/>
              </a:spcBef>
              <a:spcAft>
                <a:spcPts val="0"/>
              </a:spcAft>
              <a:buNone/>
            </a:pPr>
            <a:r>
              <a:rPr lang="en"/>
              <a:t>We may put up wanted posters.This is especially common when police arrest criminals.</a:t>
            </a:r>
            <a:endParaRPr/>
          </a:p>
          <a:p>
            <a:pPr indent="0" lvl="0" marL="0" rtl="0" algn="l">
              <a:spcBef>
                <a:spcPts val="0"/>
              </a:spcBef>
              <a:spcAft>
                <a:spcPts val="0"/>
              </a:spcAft>
              <a:buNone/>
            </a:pPr>
            <a:r>
              <a:rPr lang="en"/>
              <a:t>We may also hold large gatherings. The host will then use a loudspeaker to tell everyone the information they want to spread.</a:t>
            </a:r>
            <a:endParaRPr/>
          </a:p>
          <a:p>
            <a:pPr indent="0" lvl="0" marL="0" rtl="0" algn="l">
              <a:spcBef>
                <a:spcPts val="0"/>
              </a:spcBef>
              <a:spcAft>
                <a:spcPts val="0"/>
              </a:spcAft>
              <a:buNone/>
            </a:pPr>
            <a:r>
              <a:rPr lang="en"/>
              <a:t>Recently, after the rise of the Internet, mass media has become another way.</a:t>
            </a:r>
            <a:endParaRPr/>
          </a:p>
          <a:p>
            <a:pPr indent="0" lvl="0" marL="0" rtl="0" algn="l">
              <a:spcBef>
                <a:spcPts val="0"/>
              </a:spcBef>
              <a:spcAft>
                <a:spcPts val="0"/>
              </a:spcAft>
              <a:buNone/>
            </a:pPr>
            <a:r>
              <a:rPr lang="en"/>
              <a:t>But, their shortcomes are obvious. </a:t>
            </a:r>
            <a:endParaRPr/>
          </a:p>
          <a:p>
            <a:pPr indent="-298450" lvl="0" marL="457200" rtl="0" algn="l">
              <a:spcBef>
                <a:spcPts val="0"/>
              </a:spcBef>
              <a:spcAft>
                <a:spcPts val="0"/>
              </a:spcAft>
              <a:buSzPts val="1100"/>
              <a:buAutoNum type="arabicPeriod"/>
            </a:pPr>
            <a:r>
              <a:rPr lang="en"/>
              <a:t>They cannot spread the info quickly and widely. Especially …</a:t>
            </a:r>
            <a:endParaRPr/>
          </a:p>
          <a:p>
            <a:pPr indent="-298450" lvl="0" marL="457200" rtl="0" algn="l">
              <a:spcBef>
                <a:spcPts val="0"/>
              </a:spcBef>
              <a:spcAft>
                <a:spcPts val="0"/>
              </a:spcAft>
              <a:buSzPts val="1100"/>
              <a:buAutoNum type="arabicPeriod"/>
            </a:pPr>
            <a:r>
              <a:rPr lang="en"/>
              <a:t>Cannot </a:t>
            </a:r>
            <a:r>
              <a:rPr lang="en"/>
              <a:t>incentivize</a:t>
            </a:r>
            <a:r>
              <a:rPr lang="en"/>
              <a:t> people well. Only the last people can get rewards, no motivation for a large amount of people to get </a:t>
            </a:r>
            <a:r>
              <a:rPr lang="en"/>
              <a:t>involved</a:t>
            </a:r>
            <a:r>
              <a:rPr lang="en"/>
              <a:t> into it.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6011c8af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6011c8af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we can do? The article proposed a </a:t>
            </a:r>
            <a:r>
              <a:rPr lang="en">
                <a:solidFill>
                  <a:schemeClr val="dk1"/>
                </a:solidFill>
              </a:rPr>
              <a:t>Recursive Incentive Mechanism</a:t>
            </a:r>
            <a:endParaRPr>
              <a:solidFill>
                <a:schemeClr val="dk1"/>
              </a:solidFill>
            </a:endParaRPr>
          </a:p>
          <a:p>
            <a:pPr indent="0" lvl="0" marL="0" rtl="0" algn="l">
              <a:spcBef>
                <a:spcPts val="0"/>
              </a:spcBef>
              <a:spcAft>
                <a:spcPts val="0"/>
              </a:spcAft>
              <a:buNone/>
            </a:pPr>
            <a:r>
              <a:rPr lang="en"/>
              <a:t>The picture is a visualization of social network.</a:t>
            </a:r>
            <a:endParaRPr/>
          </a:p>
          <a:p>
            <a:pPr indent="0" lvl="0" marL="0" rtl="0" algn="l">
              <a:spcBef>
                <a:spcPts val="0"/>
              </a:spcBef>
              <a:spcAft>
                <a:spcPts val="0"/>
              </a:spcAft>
              <a:buNone/>
            </a:pPr>
            <a:r>
              <a:rPr lang="en"/>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6011c8af4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6011c8af4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already have a spread chain, the next step is to reward all the people on the chain.</a:t>
            </a:r>
            <a:endParaRPr/>
          </a:p>
          <a:p>
            <a:pPr indent="0" lvl="0" marL="0" rtl="0" algn="l">
              <a:spcBef>
                <a:spcPts val="0"/>
              </a:spcBef>
              <a:spcAft>
                <a:spcPts val="0"/>
              </a:spcAft>
              <a:buNone/>
            </a:pPr>
            <a:r>
              <a:rPr lang="en"/>
              <a:t>everyone</a:t>
            </a:r>
            <a:r>
              <a:rPr lang="en"/>
              <a:t> on the success chian will get paid, the the amount is represented by this equation.</a:t>
            </a:r>
            <a:endParaRPr/>
          </a:p>
          <a:p>
            <a:pPr indent="0" lvl="0" marL="0" rtl="0" algn="l">
              <a:spcBef>
                <a:spcPts val="0"/>
              </a:spcBef>
              <a:spcAft>
                <a:spcPts val="0"/>
              </a:spcAft>
              <a:buNone/>
            </a:pPr>
            <a:r>
              <a:rPr lang="en"/>
              <a:t>V </a:t>
            </a:r>
            <a:r>
              <a:rPr lang="en"/>
              <a:t>refers to …</a:t>
            </a:r>
            <a:endParaRPr/>
          </a:p>
          <a:p>
            <a:pPr indent="0" lvl="0" marL="0" rtl="0" algn="l">
              <a:spcBef>
                <a:spcPts val="0"/>
              </a:spcBef>
              <a:spcAft>
                <a:spcPts val="0"/>
              </a:spcAft>
              <a:buNone/>
            </a:pPr>
            <a:r>
              <a:rPr lang="en"/>
              <a:t>S refers to the </a:t>
            </a:r>
            <a:r>
              <a:rPr lang="en"/>
              <a:t>chain, the absolute value notation refers to the length</a:t>
            </a:r>
            <a:endParaRPr/>
          </a:p>
          <a:p>
            <a:pPr indent="0" lvl="0" marL="0" rtl="0" algn="l">
              <a:spcBef>
                <a:spcPts val="0"/>
              </a:spcBef>
              <a:spcAft>
                <a:spcPts val="0"/>
              </a:spcAft>
              <a:buNone/>
            </a:pPr>
            <a:r>
              <a:rPr lang="en"/>
              <a:t>K refers to …</a:t>
            </a:r>
            <a:endParaRPr/>
          </a:p>
          <a:p>
            <a:pPr indent="0" lvl="0" marL="0" rtl="0" algn="l">
              <a:spcBef>
                <a:spcPts val="0"/>
              </a:spcBef>
              <a:spcAft>
                <a:spcPts val="0"/>
              </a:spcAft>
              <a:buNone/>
            </a:pPr>
            <a:r>
              <a:rPr lang="en"/>
              <a:t>I put the equations here to formally explain the solution. However, to understand it, we can avoid math.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6011c8af4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6011c8af4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an example. </a:t>
            </a:r>
            <a:endParaRPr/>
          </a:p>
          <a:p>
            <a:pPr indent="0" lvl="0" marL="0" rtl="0" algn="l">
              <a:spcBef>
                <a:spcPts val="0"/>
              </a:spcBef>
              <a:spcAft>
                <a:spcPts val="0"/>
              </a:spcAft>
              <a:buNone/>
            </a:pPr>
            <a:r>
              <a:rPr lang="en"/>
              <a:t>Before, notice that v is 4000, which means ….</a:t>
            </a:r>
            <a:endParaRPr/>
          </a:p>
          <a:p>
            <a:pPr indent="0" lvl="0" marL="0" rtl="0" algn="l">
              <a:spcBef>
                <a:spcPts val="0"/>
              </a:spcBef>
              <a:spcAft>
                <a:spcPts val="0"/>
              </a:spcAft>
              <a:buNone/>
            </a:pPr>
            <a:r>
              <a:rPr lang="en"/>
              <a:t>Suppose that we have two successful chains here. No matter how long the chain is, the last one will get half of the money. A6 and a4 get …</a:t>
            </a:r>
            <a:endParaRPr/>
          </a:p>
          <a:p>
            <a:pPr indent="0" lvl="0" marL="0" rtl="0" algn="l">
              <a:spcBef>
                <a:spcPts val="0"/>
              </a:spcBef>
              <a:spcAft>
                <a:spcPts val="0"/>
              </a:spcAft>
              <a:buNone/>
            </a:pPr>
            <a:r>
              <a:rPr lang="en"/>
              <a:t>From back of the chain to </a:t>
            </a:r>
            <a:r>
              <a:rPr lang="en"/>
              <a:t>beginning</a:t>
            </a:r>
            <a:r>
              <a:rPr lang="en"/>
              <a:t>, everyone gets half </a:t>
            </a:r>
            <a:r>
              <a:rPr lang="en"/>
              <a:t>amount</a:t>
            </a:r>
            <a:r>
              <a:rPr lang="en"/>
              <a:t> of money， </a:t>
            </a:r>
            <a:r>
              <a:rPr lang="en"/>
              <a:t>compared with the person </a:t>
            </a:r>
            <a:r>
              <a:rPr lang="en"/>
              <a:t>behind</a:t>
            </a:r>
            <a:r>
              <a:rPr lang="en"/>
              <a:t> him. A3,6 a2…</a:t>
            </a:r>
            <a:endParaRPr/>
          </a:p>
          <a:p>
            <a:pPr indent="0" lvl="0" marL="0" rtl="0" algn="l">
              <a:spcBef>
                <a:spcPts val="0"/>
              </a:spcBef>
              <a:spcAft>
                <a:spcPts val="0"/>
              </a:spcAft>
              <a:buNone/>
            </a:pPr>
            <a:r>
              <a:rPr lang="en"/>
              <a:t>A1 shows in two chains, so a1 gets 750. This partly explains why people wants to recruits more people.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011c8af4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6011c8af4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Quite straightforward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6.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link.springer.com/article/10.1023/A:10064634301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en.wikipedia.org/wiki/Pseudonymity"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3.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652100" y="1212875"/>
            <a:ext cx="6357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t>How to </a:t>
            </a:r>
            <a:r>
              <a:rPr lang="en" sz="3800"/>
              <a:t>incentivize</a:t>
            </a:r>
            <a:r>
              <a:rPr lang="en" sz="3800"/>
              <a:t> people?</a:t>
            </a:r>
            <a:endParaRPr sz="3800"/>
          </a:p>
        </p:txBody>
      </p:sp>
      <p:sp>
        <p:nvSpPr>
          <p:cNvPr id="55" name="Google Shape;55;p13"/>
          <p:cNvSpPr txBox="1"/>
          <p:nvPr/>
        </p:nvSpPr>
        <p:spPr>
          <a:xfrm>
            <a:off x="3279250" y="2094750"/>
            <a:ext cx="5592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 —reward mechanisms in multi-level marketing</a:t>
            </a:r>
            <a:endParaRPr sz="1900"/>
          </a:p>
        </p:txBody>
      </p:sp>
      <p:sp>
        <p:nvSpPr>
          <p:cNvPr id="56" name="Google Shape;56;p13"/>
          <p:cNvSpPr txBox="1"/>
          <p:nvPr/>
        </p:nvSpPr>
        <p:spPr>
          <a:xfrm>
            <a:off x="5784900" y="3930600"/>
            <a:ext cx="170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Xiangyu Chen</a:t>
            </a:r>
            <a:endParaRPr/>
          </a:p>
          <a:p>
            <a:pPr indent="0" lvl="0" marL="0" rtl="0" algn="l">
              <a:spcBef>
                <a:spcPts val="0"/>
              </a:spcBef>
              <a:spcAft>
                <a:spcPts val="0"/>
              </a:spcAft>
              <a:buNone/>
            </a:pPr>
            <a:r>
              <a:rPr lang="en"/>
              <a:t>Yiding Tao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nvSpPr>
        <p:spPr>
          <a:xfrm>
            <a:off x="277000" y="381850"/>
            <a:ext cx="79287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“Resistant to certain kinds of manipulation”</a:t>
            </a:r>
            <a:endParaRPr sz="1800">
              <a:solidFill>
                <a:schemeClr val="dk1"/>
              </a:solidFill>
            </a:endParaRPr>
          </a:p>
        </p:txBody>
      </p:sp>
      <p:pic>
        <p:nvPicPr>
          <p:cNvPr id="131" name="Google Shape;131;p22"/>
          <p:cNvPicPr preferRelativeResize="0"/>
          <p:nvPr/>
        </p:nvPicPr>
        <p:blipFill>
          <a:blip r:embed="rId3">
            <a:alphaModFix/>
          </a:blip>
          <a:stretch>
            <a:fillRect/>
          </a:stretch>
        </p:blipFill>
        <p:spPr>
          <a:xfrm>
            <a:off x="391975" y="1003425"/>
            <a:ext cx="5689933" cy="3995149"/>
          </a:xfrm>
          <a:prstGeom prst="rect">
            <a:avLst/>
          </a:prstGeom>
          <a:noFill/>
          <a:ln>
            <a:noFill/>
          </a:ln>
        </p:spPr>
      </p:pic>
      <p:sp>
        <p:nvSpPr>
          <p:cNvPr id="132" name="Google Shape;132;p22"/>
          <p:cNvSpPr txBox="1"/>
          <p:nvPr/>
        </p:nvSpPr>
        <p:spPr>
          <a:xfrm>
            <a:off x="4814075" y="1182925"/>
            <a:ext cx="4000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Suppose that α5 find the balloon</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solidFill>
                  <a:schemeClr val="dk1"/>
                </a:solidFill>
              </a:rPr>
              <a:t>α</a:t>
            </a:r>
            <a:r>
              <a:rPr lang="en"/>
              <a:t>5 doesn't care where he is on the chain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Not depend on position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Not depend on length of chain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nvSpPr>
        <p:spPr>
          <a:xfrm>
            <a:off x="311700" y="112325"/>
            <a:ext cx="861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Discussion 1                                </a:t>
            </a:r>
            <a:r>
              <a:rPr lang="en" sz="2100"/>
              <a:t>– Fake Name Attack</a:t>
            </a:r>
            <a:endParaRPr sz="1700"/>
          </a:p>
        </p:txBody>
      </p:sp>
      <p:pic>
        <p:nvPicPr>
          <p:cNvPr id="138" name="Google Shape;138;p23"/>
          <p:cNvPicPr preferRelativeResize="0"/>
          <p:nvPr/>
        </p:nvPicPr>
        <p:blipFill>
          <a:blip r:embed="rId3">
            <a:alphaModFix/>
          </a:blip>
          <a:stretch>
            <a:fillRect/>
          </a:stretch>
        </p:blipFill>
        <p:spPr>
          <a:xfrm>
            <a:off x="152400" y="911225"/>
            <a:ext cx="3996531" cy="4079875"/>
          </a:xfrm>
          <a:prstGeom prst="rect">
            <a:avLst/>
          </a:prstGeom>
          <a:noFill/>
          <a:ln>
            <a:noFill/>
          </a:ln>
        </p:spPr>
      </p:pic>
      <p:sp>
        <p:nvSpPr>
          <p:cNvPr id="139" name="Google Shape;139;p23"/>
          <p:cNvSpPr txBox="1"/>
          <p:nvPr/>
        </p:nvSpPr>
        <p:spPr>
          <a:xfrm>
            <a:off x="4222625" y="1205400"/>
            <a:ext cx="4275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Originally, </a:t>
            </a:r>
            <a:r>
              <a:rPr lang="en">
                <a:solidFill>
                  <a:schemeClr val="dk1"/>
                </a:solidFill>
              </a:rPr>
              <a:t>α5 will get </a:t>
            </a:r>
            <a:r>
              <a:rPr lang="en">
                <a:solidFill>
                  <a:schemeClr val="accent1"/>
                </a:solidFill>
              </a:rPr>
              <a:t>$2000</a:t>
            </a:r>
            <a:endParaRPr>
              <a:solidFill>
                <a:schemeClr val="accent1"/>
              </a:solidFill>
            </a:endParaRPr>
          </a:p>
          <a:p>
            <a:pPr indent="-317500" lvl="0" marL="457200" rtl="0" algn="l">
              <a:spcBef>
                <a:spcPts val="0"/>
              </a:spcBef>
              <a:spcAft>
                <a:spcPts val="0"/>
              </a:spcAft>
              <a:buClr>
                <a:schemeClr val="dk1"/>
              </a:buClr>
              <a:buSzPts val="1400"/>
              <a:buChar char="-"/>
            </a:pPr>
            <a:r>
              <a:rPr lang="en">
                <a:solidFill>
                  <a:srgbClr val="3C4043"/>
                </a:solidFill>
              </a:rPr>
              <a:t>With fake name attack,</a:t>
            </a:r>
            <a:r>
              <a:rPr lang="en">
                <a:solidFill>
                  <a:schemeClr val="accent1"/>
                </a:solidFill>
              </a:rPr>
              <a:t> </a:t>
            </a:r>
            <a:r>
              <a:rPr lang="en">
                <a:solidFill>
                  <a:schemeClr val="dk1"/>
                </a:solidFill>
              </a:rPr>
              <a:t>α5 will get</a:t>
            </a:r>
            <a:r>
              <a:rPr lang="en">
                <a:solidFill>
                  <a:srgbClr val="FF0000"/>
                </a:solidFill>
              </a:rPr>
              <a:t> $3625</a:t>
            </a:r>
            <a:r>
              <a:rPr lang="en">
                <a:solidFill>
                  <a:srgbClr val="434343"/>
                </a:solidFill>
              </a:rPr>
              <a:t>,</a:t>
            </a:r>
            <a:endParaRPr>
              <a:solidFill>
                <a:srgbClr val="434343"/>
              </a:solidFill>
            </a:endParaRPr>
          </a:p>
          <a:p>
            <a:pPr indent="0" lvl="0" marL="457200" rtl="0" algn="l">
              <a:spcBef>
                <a:spcPts val="0"/>
              </a:spcBef>
              <a:spcAft>
                <a:spcPts val="0"/>
              </a:spcAft>
              <a:buNone/>
            </a:pPr>
            <a:r>
              <a:rPr lang="en">
                <a:solidFill>
                  <a:srgbClr val="434343"/>
                </a:solidFill>
              </a:rPr>
              <a:t>or even more</a:t>
            </a:r>
            <a:endParaRPr>
              <a:solidFill>
                <a:srgbClr val="434343"/>
              </a:solidFill>
            </a:endParaRPr>
          </a:p>
        </p:txBody>
      </p:sp>
      <p:sp>
        <p:nvSpPr>
          <p:cNvPr id="140" name="Google Shape;140;p23"/>
          <p:cNvSpPr txBox="1"/>
          <p:nvPr/>
        </p:nvSpPr>
        <p:spPr>
          <a:xfrm>
            <a:off x="4454725" y="2687775"/>
            <a:ext cx="4409700" cy="226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dk1"/>
                </a:solidFill>
              </a:rPr>
              <a:t>Discuss for 3min:</a:t>
            </a:r>
            <a:endParaRPr b="1" sz="1700">
              <a:solidFill>
                <a:schemeClr val="dk1"/>
              </a:solidFill>
            </a:endParaRPr>
          </a:p>
          <a:p>
            <a:pPr indent="0" lvl="0" marL="0" rtl="0" algn="l">
              <a:lnSpc>
                <a:spcPct val="115000"/>
              </a:lnSpc>
              <a:spcBef>
                <a:spcPts val="0"/>
              </a:spcBef>
              <a:spcAft>
                <a:spcPts val="0"/>
              </a:spcAft>
              <a:buNone/>
            </a:pPr>
            <a:r>
              <a:t/>
            </a:r>
            <a:endParaRPr sz="1700">
              <a:solidFill>
                <a:schemeClr val="dk1"/>
              </a:solidFill>
            </a:endParaRPr>
          </a:p>
          <a:p>
            <a:pPr indent="0" lvl="0" marL="0" rtl="0" algn="l">
              <a:lnSpc>
                <a:spcPct val="115000"/>
              </a:lnSpc>
              <a:spcBef>
                <a:spcPts val="0"/>
              </a:spcBef>
              <a:spcAft>
                <a:spcPts val="0"/>
              </a:spcAft>
              <a:buNone/>
            </a:pPr>
            <a:r>
              <a:rPr lang="en" sz="1700">
                <a:solidFill>
                  <a:schemeClr val="dk1"/>
                </a:solidFill>
              </a:rPr>
              <a:t>What if someone creates lots of accounts and thus takes lots of nodes in the chain to get more money? Can you come up with some ideas against this?</a:t>
            </a:r>
            <a:endParaRPr sz="17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nvSpPr>
        <p:spPr>
          <a:xfrm>
            <a:off x="311700" y="112325"/>
            <a:ext cx="861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Why the Model Works</a:t>
            </a:r>
            <a:endParaRPr sz="1700"/>
          </a:p>
        </p:txBody>
      </p:sp>
      <p:sp>
        <p:nvSpPr>
          <p:cNvPr id="146" name="Google Shape;146;p24"/>
          <p:cNvSpPr txBox="1"/>
          <p:nvPr/>
        </p:nvSpPr>
        <p:spPr>
          <a:xfrm>
            <a:off x="311700" y="831050"/>
            <a:ext cx="85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want to make assumptions about limits and show that the model is optimal under both assumptions.</a:t>
            </a:r>
            <a:endParaRPr/>
          </a:p>
        </p:txBody>
      </p:sp>
      <p:sp>
        <p:nvSpPr>
          <p:cNvPr id="147" name="Google Shape;147;p24"/>
          <p:cNvSpPr txBox="1"/>
          <p:nvPr/>
        </p:nvSpPr>
        <p:spPr>
          <a:xfrm>
            <a:off x="311700" y="1409363"/>
            <a:ext cx="85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1）New members have no effect on existing members (about finding the target)</a:t>
            </a:r>
            <a:endParaRPr/>
          </a:p>
        </p:txBody>
      </p:sp>
      <p:sp>
        <p:nvSpPr>
          <p:cNvPr id="148" name="Google Shape;148;p24"/>
          <p:cNvSpPr txBox="1"/>
          <p:nvPr/>
        </p:nvSpPr>
        <p:spPr>
          <a:xfrm>
            <a:off x="479225" y="2985100"/>
            <a:ext cx="85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2）Each member’s probability decreases from        to </a:t>
            </a:r>
            <a:endParaRPr b="1"/>
          </a:p>
        </p:txBody>
      </p:sp>
      <p:pic>
        <p:nvPicPr>
          <p:cNvPr id="149" name="Google Shape;149;p24"/>
          <p:cNvPicPr preferRelativeResize="0"/>
          <p:nvPr/>
        </p:nvPicPr>
        <p:blipFill>
          <a:blip r:embed="rId3">
            <a:alphaModFix/>
          </a:blip>
          <a:stretch>
            <a:fillRect/>
          </a:stretch>
        </p:blipFill>
        <p:spPr>
          <a:xfrm>
            <a:off x="4482648" y="2925500"/>
            <a:ext cx="330850" cy="519400"/>
          </a:xfrm>
          <a:prstGeom prst="rect">
            <a:avLst/>
          </a:prstGeom>
          <a:noFill/>
          <a:ln>
            <a:noFill/>
          </a:ln>
        </p:spPr>
      </p:pic>
      <p:pic>
        <p:nvPicPr>
          <p:cNvPr id="150" name="Google Shape;150;p24"/>
          <p:cNvPicPr preferRelativeResize="0"/>
          <p:nvPr/>
        </p:nvPicPr>
        <p:blipFill>
          <a:blip r:embed="rId4">
            <a:alphaModFix/>
          </a:blip>
          <a:stretch>
            <a:fillRect/>
          </a:stretch>
        </p:blipFill>
        <p:spPr>
          <a:xfrm>
            <a:off x="5116725" y="2925492"/>
            <a:ext cx="501970" cy="519400"/>
          </a:xfrm>
          <a:prstGeom prst="rect">
            <a:avLst/>
          </a:prstGeom>
          <a:noFill/>
          <a:ln>
            <a:noFill/>
          </a:ln>
        </p:spPr>
      </p:pic>
      <p:sp>
        <p:nvSpPr>
          <p:cNvPr id="151" name="Google Shape;151;p24"/>
          <p:cNvSpPr txBox="1"/>
          <p:nvPr/>
        </p:nvSpPr>
        <p:spPr>
          <a:xfrm>
            <a:off x="733750" y="1907700"/>
            <a:ext cx="792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Why people recruits more nodes?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Recruiting more nodes does not affect the probability of finding target yourself</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Recruiting more nodes increases the expectation of rewards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nvSpPr>
        <p:spPr>
          <a:xfrm>
            <a:off x="1992650" y="3451475"/>
            <a:ext cx="477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Why the Model Works under this assumption?</a:t>
            </a:r>
            <a:endParaRPr b="1"/>
          </a:p>
        </p:txBody>
      </p:sp>
      <p:sp>
        <p:nvSpPr>
          <p:cNvPr id="157" name="Google Shape;157;p25"/>
          <p:cNvSpPr txBox="1"/>
          <p:nvPr/>
        </p:nvSpPr>
        <p:spPr>
          <a:xfrm>
            <a:off x="424000" y="3451475"/>
            <a:ext cx="135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Discussion 2: </a:t>
            </a:r>
            <a:endParaRPr b="1"/>
          </a:p>
        </p:txBody>
      </p:sp>
      <p:pic>
        <p:nvPicPr>
          <p:cNvPr id="158" name="Google Shape;158;p25"/>
          <p:cNvPicPr preferRelativeResize="0"/>
          <p:nvPr/>
        </p:nvPicPr>
        <p:blipFill rotWithShape="1">
          <a:blip r:embed="rId3">
            <a:alphaModFix/>
          </a:blip>
          <a:srcRect b="0" l="1322" r="0" t="0"/>
          <a:stretch/>
        </p:blipFill>
        <p:spPr>
          <a:xfrm>
            <a:off x="274275" y="963625"/>
            <a:ext cx="4716498" cy="2240776"/>
          </a:xfrm>
          <a:prstGeom prst="rect">
            <a:avLst/>
          </a:prstGeom>
          <a:noFill/>
          <a:ln>
            <a:noFill/>
          </a:ln>
        </p:spPr>
      </p:pic>
      <p:sp>
        <p:nvSpPr>
          <p:cNvPr id="159" name="Google Shape;159;p25"/>
          <p:cNvSpPr txBox="1"/>
          <p:nvPr/>
        </p:nvSpPr>
        <p:spPr>
          <a:xfrm>
            <a:off x="424000" y="3885725"/>
            <a:ext cx="842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Hint: </a:t>
            </a:r>
            <a:endParaRPr/>
          </a:p>
          <a:p>
            <a:pPr indent="0" lvl="0" marL="0" rtl="0" algn="l">
              <a:spcBef>
                <a:spcPts val="0"/>
              </a:spcBef>
              <a:spcAft>
                <a:spcPts val="0"/>
              </a:spcAft>
              <a:buNone/>
            </a:pPr>
            <a:r>
              <a:rPr lang="en"/>
              <a:t>You can answer anything that comes to mind. However, the article uses </a:t>
            </a:r>
            <a:r>
              <a:rPr b="1" lang="en"/>
              <a:t>Nash equilibrium</a:t>
            </a:r>
            <a:r>
              <a:rPr lang="en"/>
              <a:t> to prove.</a:t>
            </a:r>
            <a:endParaRPr/>
          </a:p>
        </p:txBody>
      </p:sp>
      <p:sp>
        <p:nvSpPr>
          <p:cNvPr id="160" name="Google Shape;160;p25"/>
          <p:cNvSpPr txBox="1"/>
          <p:nvPr/>
        </p:nvSpPr>
        <p:spPr>
          <a:xfrm>
            <a:off x="209700" y="256750"/>
            <a:ext cx="85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2）Each member’s probability decreases from        to </a:t>
            </a:r>
            <a:endParaRPr b="1"/>
          </a:p>
        </p:txBody>
      </p:sp>
      <p:pic>
        <p:nvPicPr>
          <p:cNvPr id="161" name="Google Shape;161;p25"/>
          <p:cNvPicPr preferRelativeResize="0"/>
          <p:nvPr/>
        </p:nvPicPr>
        <p:blipFill>
          <a:blip r:embed="rId4">
            <a:alphaModFix/>
          </a:blip>
          <a:stretch>
            <a:fillRect/>
          </a:stretch>
        </p:blipFill>
        <p:spPr>
          <a:xfrm>
            <a:off x="4213123" y="197150"/>
            <a:ext cx="330850" cy="519400"/>
          </a:xfrm>
          <a:prstGeom prst="rect">
            <a:avLst/>
          </a:prstGeom>
          <a:noFill/>
          <a:ln>
            <a:noFill/>
          </a:ln>
        </p:spPr>
      </p:pic>
      <p:pic>
        <p:nvPicPr>
          <p:cNvPr id="162" name="Google Shape;162;p25"/>
          <p:cNvPicPr preferRelativeResize="0"/>
          <p:nvPr/>
        </p:nvPicPr>
        <p:blipFill>
          <a:blip r:embed="rId5">
            <a:alphaModFix/>
          </a:blip>
          <a:stretch>
            <a:fillRect/>
          </a:stretch>
        </p:blipFill>
        <p:spPr>
          <a:xfrm>
            <a:off x="4847200" y="197142"/>
            <a:ext cx="501970" cy="519400"/>
          </a:xfrm>
          <a:prstGeom prst="rect">
            <a:avLst/>
          </a:prstGeom>
          <a:noFill/>
          <a:ln>
            <a:noFill/>
          </a:ln>
        </p:spPr>
      </p:pic>
      <p:sp>
        <p:nvSpPr>
          <p:cNvPr id="163" name="Google Shape;163;p25"/>
          <p:cNvSpPr txBox="1"/>
          <p:nvPr/>
        </p:nvSpPr>
        <p:spPr>
          <a:xfrm>
            <a:off x="4107900" y="4820400"/>
            <a:ext cx="503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rPr>
              <a:t>— </a:t>
            </a:r>
            <a:r>
              <a:rPr b="1" lang="en" sz="900">
                <a:solidFill>
                  <a:schemeClr val="dk1"/>
                </a:solidFill>
              </a:rPr>
              <a:t>“strategy profile in which all individuals recruit all their friends is a Nash equilibrium”</a:t>
            </a:r>
            <a:endParaRPr b="1" sz="9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nvSpPr>
        <p:spPr>
          <a:xfrm>
            <a:off x="396800" y="232100"/>
            <a:ext cx="654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A simple scenario</a:t>
            </a:r>
            <a:endParaRPr b="1" sz="3000"/>
          </a:p>
        </p:txBody>
      </p:sp>
      <p:pic>
        <p:nvPicPr>
          <p:cNvPr id="169" name="Google Shape;169;p26"/>
          <p:cNvPicPr preferRelativeResize="0"/>
          <p:nvPr/>
        </p:nvPicPr>
        <p:blipFill>
          <a:blip r:embed="rId3">
            <a:alphaModFix/>
          </a:blip>
          <a:stretch>
            <a:fillRect/>
          </a:stretch>
        </p:blipFill>
        <p:spPr>
          <a:xfrm>
            <a:off x="152413" y="878600"/>
            <a:ext cx="3609975" cy="1838325"/>
          </a:xfrm>
          <a:prstGeom prst="rect">
            <a:avLst/>
          </a:prstGeom>
          <a:noFill/>
          <a:ln>
            <a:noFill/>
          </a:ln>
        </p:spPr>
      </p:pic>
      <p:sp>
        <p:nvSpPr>
          <p:cNvPr id="170" name="Google Shape;170;p26"/>
          <p:cNvSpPr txBox="1"/>
          <p:nvPr/>
        </p:nvSpPr>
        <p:spPr>
          <a:xfrm>
            <a:off x="319088" y="2649900"/>
            <a:ext cx="32766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R3 </a:t>
            </a:r>
            <a:r>
              <a:rPr lang="en" sz="1500"/>
              <a:t>always choose not to recruit</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two players, R1 and R2</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each of which has the option to recruit a single child or not</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equivalent to the “prisoner’s dilemma.”</a:t>
            </a:r>
            <a:endParaRPr sz="1500"/>
          </a:p>
        </p:txBody>
      </p:sp>
      <p:pic>
        <p:nvPicPr>
          <p:cNvPr id="171" name="Google Shape;171;p26"/>
          <p:cNvPicPr preferRelativeResize="0"/>
          <p:nvPr/>
        </p:nvPicPr>
        <p:blipFill>
          <a:blip r:embed="rId4">
            <a:alphaModFix/>
          </a:blip>
          <a:stretch>
            <a:fillRect/>
          </a:stretch>
        </p:blipFill>
        <p:spPr>
          <a:xfrm>
            <a:off x="5284925" y="3306850"/>
            <a:ext cx="3107900" cy="1563975"/>
          </a:xfrm>
          <a:prstGeom prst="rect">
            <a:avLst/>
          </a:prstGeom>
          <a:noFill/>
          <a:ln>
            <a:noFill/>
          </a:ln>
        </p:spPr>
      </p:pic>
      <p:sp>
        <p:nvSpPr>
          <p:cNvPr id="172" name="Google Shape;172;p26"/>
          <p:cNvSpPr txBox="1"/>
          <p:nvPr/>
        </p:nvSpPr>
        <p:spPr>
          <a:xfrm>
            <a:off x="5110727" y="384050"/>
            <a:ext cx="38061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neither of them recruits</a:t>
            </a:r>
            <a:endParaRPr sz="1500"/>
          </a:p>
          <a:p>
            <a:pPr indent="0" lvl="0" marL="457200" rtl="0" algn="l">
              <a:spcBef>
                <a:spcPts val="0"/>
              </a:spcBef>
              <a:spcAft>
                <a:spcPts val="0"/>
              </a:spcAft>
              <a:buNone/>
            </a:pPr>
            <a:r>
              <a:rPr lang="en" sz="1500"/>
              <a:t>Both </a:t>
            </a:r>
            <a:r>
              <a:rPr lang="en" sz="1500"/>
              <a:t>receive</a:t>
            </a:r>
            <a:r>
              <a:rPr lang="en" sz="1500"/>
              <a:t> </a:t>
            </a:r>
            <a:r>
              <a:rPr b="1" lang="en" sz="1500"/>
              <a:t>⅓ </a:t>
            </a:r>
            <a:endParaRPr b="1"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one recruits but the other does not</a:t>
            </a:r>
            <a:endParaRPr sz="1500"/>
          </a:p>
          <a:p>
            <a:pPr indent="0" lvl="0" marL="457200" rtl="0" algn="l">
              <a:spcBef>
                <a:spcPts val="0"/>
              </a:spcBef>
              <a:spcAft>
                <a:spcPts val="0"/>
              </a:spcAft>
              <a:buNone/>
            </a:pPr>
            <a:r>
              <a:rPr lang="en" sz="1500"/>
              <a:t>Recruiter: </a:t>
            </a:r>
            <a:endParaRPr sz="1500"/>
          </a:p>
          <a:p>
            <a:pPr indent="0" lvl="0" marL="457200" rtl="0" algn="l">
              <a:spcBef>
                <a:spcPts val="0"/>
              </a:spcBef>
              <a:spcAft>
                <a:spcPts val="0"/>
              </a:spcAft>
              <a:buNone/>
            </a:pPr>
            <a:r>
              <a:t/>
            </a:r>
            <a:endParaRPr sz="1500"/>
          </a:p>
          <a:p>
            <a:pPr indent="0" lvl="0" marL="457200" rtl="0" algn="l">
              <a:spcBef>
                <a:spcPts val="0"/>
              </a:spcBef>
              <a:spcAft>
                <a:spcPts val="0"/>
              </a:spcAft>
              <a:buNone/>
            </a:pPr>
            <a:r>
              <a:t/>
            </a:r>
            <a:endParaRPr sz="1500"/>
          </a:p>
          <a:p>
            <a:pPr indent="0" lvl="0" marL="457200" rtl="0" algn="l">
              <a:spcBef>
                <a:spcPts val="0"/>
              </a:spcBef>
              <a:spcAft>
                <a:spcPts val="0"/>
              </a:spcAft>
              <a:buNone/>
            </a:pPr>
            <a:r>
              <a:rPr lang="en" sz="1500"/>
              <a:t>Other: </a:t>
            </a:r>
            <a:r>
              <a:rPr b="1" lang="en" sz="1500"/>
              <a:t>¼ </a:t>
            </a:r>
            <a:endParaRPr b="1" sz="1500"/>
          </a:p>
          <a:p>
            <a:pPr indent="0" lvl="0" marL="457200" rtl="0" algn="l">
              <a:spcBef>
                <a:spcPts val="0"/>
              </a:spcBef>
              <a:spcAft>
                <a:spcPts val="0"/>
              </a:spcAft>
              <a:buNone/>
            </a:pPr>
            <a:r>
              <a:t/>
            </a:r>
            <a:endParaRPr b="1" sz="1500"/>
          </a:p>
          <a:p>
            <a:pPr indent="-323850" lvl="0" marL="457200" rtl="0" algn="l">
              <a:spcBef>
                <a:spcPts val="0"/>
              </a:spcBef>
              <a:spcAft>
                <a:spcPts val="0"/>
              </a:spcAft>
              <a:buSzPts val="1500"/>
              <a:buChar char="-"/>
            </a:pPr>
            <a:r>
              <a:rPr lang="en" sz="1500"/>
              <a:t> both recruit</a:t>
            </a:r>
            <a:endParaRPr sz="1500"/>
          </a:p>
          <a:p>
            <a:pPr indent="0" lvl="0" marL="457200" rtl="0" algn="l">
              <a:spcBef>
                <a:spcPts val="0"/>
              </a:spcBef>
              <a:spcAft>
                <a:spcPts val="0"/>
              </a:spcAft>
              <a:buNone/>
            </a:pPr>
            <a:r>
              <a:rPr lang="en" sz="1500">
                <a:solidFill>
                  <a:schemeClr val="dk1"/>
                </a:solidFill>
              </a:rPr>
              <a:t>Both receive </a:t>
            </a:r>
            <a:endParaRPr sz="1500"/>
          </a:p>
        </p:txBody>
      </p:sp>
      <p:pic>
        <p:nvPicPr>
          <p:cNvPr id="173" name="Google Shape;173;p26"/>
          <p:cNvPicPr preferRelativeResize="0"/>
          <p:nvPr/>
        </p:nvPicPr>
        <p:blipFill>
          <a:blip r:embed="rId5">
            <a:alphaModFix/>
          </a:blip>
          <a:stretch>
            <a:fillRect/>
          </a:stretch>
        </p:blipFill>
        <p:spPr>
          <a:xfrm>
            <a:off x="6585850" y="1410225"/>
            <a:ext cx="1170575" cy="401600"/>
          </a:xfrm>
          <a:prstGeom prst="rect">
            <a:avLst/>
          </a:prstGeom>
          <a:noFill/>
          <a:ln>
            <a:noFill/>
          </a:ln>
        </p:spPr>
      </p:pic>
      <p:pic>
        <p:nvPicPr>
          <p:cNvPr id="174" name="Google Shape;174;p26"/>
          <p:cNvPicPr preferRelativeResize="0"/>
          <p:nvPr/>
        </p:nvPicPr>
        <p:blipFill>
          <a:blip r:embed="rId6">
            <a:alphaModFix/>
          </a:blip>
          <a:stretch>
            <a:fillRect/>
          </a:stretch>
        </p:blipFill>
        <p:spPr>
          <a:xfrm>
            <a:off x="6803075" y="2716925"/>
            <a:ext cx="1080625" cy="447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nvSpPr>
        <p:spPr>
          <a:xfrm>
            <a:off x="265650" y="306000"/>
            <a:ext cx="861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Discussion 3                               </a:t>
            </a:r>
            <a:endParaRPr sz="1700"/>
          </a:p>
        </p:txBody>
      </p:sp>
      <p:sp>
        <p:nvSpPr>
          <p:cNvPr id="180" name="Google Shape;180;p27"/>
          <p:cNvSpPr txBox="1"/>
          <p:nvPr/>
        </p:nvSpPr>
        <p:spPr>
          <a:xfrm>
            <a:off x="311700" y="1690975"/>
            <a:ext cx="3476700" cy="208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chemeClr val="dk1"/>
                </a:solidFill>
              </a:rPr>
              <a:t>Can you come up with one or more scenarios that the method used in the paper can be applied to?</a:t>
            </a:r>
            <a:endParaRPr sz="2300"/>
          </a:p>
        </p:txBody>
      </p:sp>
      <p:pic>
        <p:nvPicPr>
          <p:cNvPr id="181" name="Google Shape;181;p27"/>
          <p:cNvPicPr preferRelativeResize="0"/>
          <p:nvPr/>
        </p:nvPicPr>
        <p:blipFill>
          <a:blip r:embed="rId3">
            <a:alphaModFix/>
          </a:blip>
          <a:stretch>
            <a:fillRect/>
          </a:stretch>
        </p:blipFill>
        <p:spPr>
          <a:xfrm>
            <a:off x="4249900" y="1214350"/>
            <a:ext cx="4894099" cy="3034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nvSpPr>
        <p:spPr>
          <a:xfrm>
            <a:off x="445500" y="2055575"/>
            <a:ext cx="8253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rPr>
              <a:t>Paper 2:  </a:t>
            </a:r>
            <a:r>
              <a:rPr lang="en" sz="2900">
                <a:solidFill>
                  <a:schemeClr val="dk1"/>
                </a:solidFill>
              </a:rPr>
              <a:t> Mechanisms for Multi Level Marketing</a:t>
            </a:r>
            <a:endParaRPr sz="29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nvSpPr>
        <p:spPr>
          <a:xfrm>
            <a:off x="681300" y="3930625"/>
            <a:ext cx="7943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a:t>
            </a:r>
            <a:r>
              <a:rPr lang="en" sz="1600"/>
              <a:t>Multi-level marketing is a marketing approach that motivates its participants to promote a certain product among their friends.</a:t>
            </a:r>
            <a:endParaRPr sz="1600"/>
          </a:p>
        </p:txBody>
      </p:sp>
      <p:pic>
        <p:nvPicPr>
          <p:cNvPr id="192" name="Google Shape;192;p29"/>
          <p:cNvPicPr preferRelativeResize="0"/>
          <p:nvPr/>
        </p:nvPicPr>
        <p:blipFill>
          <a:blip r:embed="rId3">
            <a:alphaModFix/>
          </a:blip>
          <a:stretch>
            <a:fillRect/>
          </a:stretch>
        </p:blipFill>
        <p:spPr>
          <a:xfrm>
            <a:off x="1427700" y="369525"/>
            <a:ext cx="5829300" cy="3419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0"/>
          <p:cNvPicPr preferRelativeResize="0"/>
          <p:nvPr/>
        </p:nvPicPr>
        <p:blipFill>
          <a:blip r:embed="rId3">
            <a:alphaModFix/>
          </a:blip>
          <a:stretch>
            <a:fillRect/>
          </a:stretch>
        </p:blipFill>
        <p:spPr>
          <a:xfrm>
            <a:off x="321925" y="1108925"/>
            <a:ext cx="3840775" cy="3310725"/>
          </a:xfrm>
          <a:prstGeom prst="rect">
            <a:avLst/>
          </a:prstGeom>
          <a:noFill/>
          <a:ln>
            <a:noFill/>
          </a:ln>
        </p:spPr>
      </p:pic>
      <p:sp>
        <p:nvSpPr>
          <p:cNvPr id="198" name="Google Shape;198;p30"/>
          <p:cNvSpPr txBox="1"/>
          <p:nvPr/>
        </p:nvSpPr>
        <p:spPr>
          <a:xfrm>
            <a:off x="82375" y="172200"/>
            <a:ext cx="4978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The referrals tree model</a:t>
            </a:r>
            <a:endParaRPr b="1" sz="3000"/>
          </a:p>
        </p:txBody>
      </p:sp>
      <p:sp>
        <p:nvSpPr>
          <p:cNvPr id="199" name="Google Shape;199;p30"/>
          <p:cNvSpPr txBox="1"/>
          <p:nvPr/>
        </p:nvSpPr>
        <p:spPr>
          <a:xfrm>
            <a:off x="4162700" y="1190425"/>
            <a:ext cx="4881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looking only at the structure of successful referrals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mark only a single referrer for introducing the product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nvSpPr>
        <p:spPr>
          <a:xfrm>
            <a:off x="426775" y="164725"/>
            <a:ext cx="71724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THE GEOMETRIC MECHANISM </a:t>
            </a:r>
            <a:endParaRPr b="1" sz="3000"/>
          </a:p>
          <a:p>
            <a:pPr indent="0" lvl="0" marL="0" rtl="0" algn="l">
              <a:spcBef>
                <a:spcPts val="0"/>
              </a:spcBef>
              <a:spcAft>
                <a:spcPts val="0"/>
              </a:spcAft>
              <a:buNone/>
            </a:pPr>
            <a:r>
              <a:rPr lang="en" sz="1700"/>
              <a:t>– a reward mechanism</a:t>
            </a:r>
            <a:endParaRPr sz="1700"/>
          </a:p>
        </p:txBody>
      </p:sp>
      <p:sp>
        <p:nvSpPr>
          <p:cNvPr id="205" name="Google Shape;205;p31"/>
          <p:cNvSpPr txBox="1"/>
          <p:nvPr/>
        </p:nvSpPr>
        <p:spPr>
          <a:xfrm>
            <a:off x="469200" y="2616675"/>
            <a:ext cx="8205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 &amp; b: </a:t>
            </a:r>
            <a:r>
              <a:rPr lang="en"/>
              <a:t>two constants that satisfied 0 &lt; a &lt; 1, b &gt; 0</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referrals tree</a:t>
            </a:r>
            <a:endParaRPr/>
          </a:p>
        </p:txBody>
      </p:sp>
      <p:pic>
        <p:nvPicPr>
          <p:cNvPr id="206" name="Google Shape;206;p31"/>
          <p:cNvPicPr preferRelativeResize="0"/>
          <p:nvPr/>
        </p:nvPicPr>
        <p:blipFill>
          <a:blip r:embed="rId3">
            <a:alphaModFix/>
          </a:blip>
          <a:stretch>
            <a:fillRect/>
          </a:stretch>
        </p:blipFill>
        <p:spPr>
          <a:xfrm>
            <a:off x="262025" y="1371850"/>
            <a:ext cx="4848850" cy="1199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539050" y="1377575"/>
            <a:ext cx="8437800" cy="252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AutoNum type="arabicPeriod"/>
            </a:pPr>
            <a:r>
              <a:rPr lang="en" sz="1900"/>
              <a:t>Time Critical Social Mobilization. Pickard et al. Science 2011</a:t>
            </a:r>
            <a:endParaRPr sz="1900"/>
          </a:p>
          <a:p>
            <a:pPr indent="0" lvl="0" marL="457200" rtl="0" algn="l">
              <a:spcBef>
                <a:spcPts val="0"/>
              </a:spcBef>
              <a:spcAft>
                <a:spcPts val="0"/>
              </a:spcAft>
              <a:buNone/>
            </a:pPr>
            <a:r>
              <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AutoNum type="arabicPeriod"/>
            </a:pPr>
            <a:r>
              <a:rPr lang="en" sz="1900"/>
              <a:t>Mechanisms for Multi Level Marketing. Emek et al. EC 2011.</a:t>
            </a:r>
            <a:endParaRPr sz="1900"/>
          </a:p>
          <a:p>
            <a:pPr indent="0" lvl="0" marL="457200" rtl="0" algn="l">
              <a:spcBef>
                <a:spcPts val="0"/>
              </a:spcBef>
              <a:spcAft>
                <a:spcPts val="0"/>
              </a:spcAft>
              <a:buNone/>
            </a:pPr>
            <a:r>
              <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AutoNum type="arabicPeriod"/>
            </a:pPr>
            <a:r>
              <a:rPr lang="en" sz="1900">
                <a:uFill>
                  <a:noFill/>
                </a:uFill>
                <a:hlinkClick r:id="rId3"/>
              </a:rPr>
              <a:t>Ethical Issues Connected with Multi-Level Marketing Schemes</a:t>
            </a:r>
            <a:r>
              <a:rPr lang="en" sz="1900"/>
              <a:t>. Koehn. Journal of Business Ethics 2001.</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nvSpPr>
        <p:spPr>
          <a:xfrm>
            <a:off x="426775" y="164725"/>
            <a:ext cx="717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Properties </a:t>
            </a:r>
            <a:endParaRPr sz="1700"/>
          </a:p>
        </p:txBody>
      </p:sp>
      <p:sp>
        <p:nvSpPr>
          <p:cNvPr id="212" name="Google Shape;212;p32"/>
          <p:cNvSpPr txBox="1"/>
          <p:nvPr/>
        </p:nvSpPr>
        <p:spPr>
          <a:xfrm>
            <a:off x="469200" y="811225"/>
            <a:ext cx="82056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Additivity (</a:t>
            </a:r>
            <a:r>
              <a:rPr b="1" lang="en"/>
              <a:t>ADD</a:t>
            </a:r>
            <a:r>
              <a:rPr lang="en"/>
              <a:t>)：</a:t>
            </a:r>
            <a:endParaRPr/>
          </a:p>
          <a:p>
            <a:pPr indent="0" lvl="0" marL="457200" rtl="0" algn="l">
              <a:spcBef>
                <a:spcPts val="0"/>
              </a:spcBef>
              <a:spcAft>
                <a:spcPts val="0"/>
              </a:spcAft>
              <a:buNone/>
            </a:pPr>
            <a:r>
              <a:rPr lang="en"/>
              <a:t>T1 and T2 merged by root, then R(T1 U T2) = R(T1) + R(T2)</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 Child Dependence (</a:t>
            </a:r>
            <a:r>
              <a:rPr b="1" lang="en"/>
              <a:t>CD</a:t>
            </a:r>
            <a:r>
              <a:rPr lang="en"/>
              <a:t>)：</a:t>
            </a:r>
            <a:endParaRPr/>
          </a:p>
          <a:p>
            <a:pPr indent="0" lvl="0" marL="457200" rtl="0" algn="l">
              <a:spcBef>
                <a:spcPts val="0"/>
              </a:spcBef>
              <a:spcAft>
                <a:spcPts val="0"/>
              </a:spcAft>
              <a:buNone/>
            </a:pPr>
            <a:r>
              <a:rPr lang="en"/>
              <a:t>The reward of the root is uniquely determined by the rewards of its children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Depth Level Dependence (</a:t>
            </a:r>
            <a:r>
              <a:rPr b="1" lang="en"/>
              <a:t>DLD</a:t>
            </a:r>
            <a:r>
              <a:rPr lang="en"/>
              <a:t>): </a:t>
            </a:r>
            <a:endParaRPr/>
          </a:p>
          <a:p>
            <a:pPr indent="0" lvl="0" marL="457200" rtl="0" algn="l">
              <a:spcBef>
                <a:spcPts val="0"/>
              </a:spcBef>
              <a:spcAft>
                <a:spcPts val="0"/>
              </a:spcAft>
              <a:buNone/>
            </a:pPr>
            <a:r>
              <a:rPr lang="en"/>
              <a:t>This property essentially means that the credit for a referral depends solely on how direct (or better said, indirect) this referral is.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Summing Contributions (</a:t>
            </a:r>
            <a:r>
              <a:rPr b="1" lang="en"/>
              <a:t>SC</a:t>
            </a:r>
            <a:r>
              <a:rPr lang="en"/>
              <a:t>): </a:t>
            </a:r>
            <a:endParaRPr/>
          </a:p>
          <a:p>
            <a:pPr indent="0" lvl="0" marL="457200" rtl="0" algn="l">
              <a:spcBef>
                <a:spcPts val="0"/>
              </a:spcBef>
              <a:spcAft>
                <a:spcPts val="0"/>
              </a:spcAft>
              <a:buNone/>
            </a:pPr>
            <a:r>
              <a:rPr lang="en"/>
              <a:t>SC implies that each node in the tree T contributes some independent amount to the root, and that amount depends only on its depth.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3" name="Google Shape;213;p32"/>
          <p:cNvSpPr txBox="1"/>
          <p:nvPr/>
        </p:nvSpPr>
        <p:spPr>
          <a:xfrm>
            <a:off x="771150" y="39946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DLD and ADD &lt;==&gt; SC</a:t>
            </a:r>
            <a:endParaRPr/>
          </a:p>
        </p:txBody>
      </p:sp>
      <p:sp>
        <p:nvSpPr>
          <p:cNvPr id="214" name="Google Shape;214;p32"/>
          <p:cNvSpPr txBox="1"/>
          <p:nvPr/>
        </p:nvSpPr>
        <p:spPr>
          <a:xfrm>
            <a:off x="771150" y="4394825"/>
            <a:ext cx="79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reward mechanism satisfied SC and CD &lt;==&gt; it is a geometric mechanism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sz="3000"/>
              <a:t>Sybil Attack</a:t>
            </a:r>
            <a:endParaRPr sz="1700"/>
          </a:p>
          <a:p>
            <a:pPr indent="0" lvl="0" marL="0" rtl="0" algn="l">
              <a:spcBef>
                <a:spcPts val="0"/>
              </a:spcBef>
              <a:spcAft>
                <a:spcPts val="0"/>
              </a:spcAft>
              <a:buNone/>
            </a:pPr>
            <a:r>
              <a:t/>
            </a:r>
            <a:endParaRPr/>
          </a:p>
        </p:txBody>
      </p:sp>
      <p:sp>
        <p:nvSpPr>
          <p:cNvPr id="224" name="Google Shape;224;p34"/>
          <p:cNvSpPr txBox="1"/>
          <p:nvPr>
            <p:ph idx="1" type="body"/>
          </p:nvPr>
        </p:nvSpPr>
        <p:spPr>
          <a:xfrm>
            <a:off x="311700" y="1152475"/>
            <a:ext cx="8574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000000"/>
                </a:solidFill>
              </a:rPr>
              <a:t>“An attacker subverts the service's reputation system by creating a large number of </a:t>
            </a:r>
            <a:r>
              <a:rPr lang="en" sz="1600">
                <a:solidFill>
                  <a:srgbClr val="000000"/>
                </a:solidFill>
                <a:uFill>
                  <a:noFill/>
                </a:uFill>
                <a:hlinkClick r:id="rId3">
                  <a:extLst>
                    <a:ext uri="{A12FA001-AC4F-418D-AE19-62706E023703}">
                      <ahyp:hlinkClr val="tx"/>
                    </a:ext>
                  </a:extLst>
                </a:hlinkClick>
              </a:rPr>
              <a:t>pseudonymous</a:t>
            </a:r>
            <a:r>
              <a:rPr lang="en" sz="1600">
                <a:solidFill>
                  <a:srgbClr val="000000"/>
                </a:solidFill>
              </a:rPr>
              <a:t> identities and uses them to gain a disproportionately large influence.”</a:t>
            </a:r>
            <a:endParaRPr sz="2000"/>
          </a:p>
        </p:txBody>
      </p:sp>
      <p:pic>
        <p:nvPicPr>
          <p:cNvPr id="225" name="Google Shape;225;p34"/>
          <p:cNvPicPr preferRelativeResize="0"/>
          <p:nvPr/>
        </p:nvPicPr>
        <p:blipFill>
          <a:blip r:embed="rId4">
            <a:alphaModFix/>
          </a:blip>
          <a:stretch>
            <a:fillRect/>
          </a:stretch>
        </p:blipFill>
        <p:spPr>
          <a:xfrm>
            <a:off x="2557751" y="2082775"/>
            <a:ext cx="3569149" cy="2697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Without Sybil Attack</a:t>
            </a:r>
            <a:endParaRPr/>
          </a:p>
        </p:txBody>
      </p:sp>
      <p:sp>
        <p:nvSpPr>
          <p:cNvPr id="231" name="Google Shape;23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35"/>
          <p:cNvPicPr preferRelativeResize="0"/>
          <p:nvPr/>
        </p:nvPicPr>
        <p:blipFill>
          <a:blip r:embed="rId3">
            <a:alphaModFix/>
          </a:blip>
          <a:stretch>
            <a:fillRect/>
          </a:stretch>
        </p:blipFill>
        <p:spPr>
          <a:xfrm>
            <a:off x="3475350" y="1721500"/>
            <a:ext cx="4210050" cy="1219200"/>
          </a:xfrm>
          <a:prstGeom prst="rect">
            <a:avLst/>
          </a:prstGeom>
          <a:noFill/>
          <a:ln>
            <a:noFill/>
          </a:ln>
        </p:spPr>
      </p:pic>
      <p:cxnSp>
        <p:nvCxnSpPr>
          <p:cNvPr id="233" name="Google Shape;233;p35"/>
          <p:cNvCxnSpPr/>
          <p:nvPr/>
        </p:nvCxnSpPr>
        <p:spPr>
          <a:xfrm rot="10800000">
            <a:off x="4502400" y="2940700"/>
            <a:ext cx="10200" cy="748500"/>
          </a:xfrm>
          <a:prstGeom prst="straightConnector1">
            <a:avLst/>
          </a:prstGeom>
          <a:noFill/>
          <a:ln cap="flat" cmpd="sng" w="9525">
            <a:solidFill>
              <a:srgbClr val="FF0000"/>
            </a:solidFill>
            <a:prstDash val="solid"/>
            <a:round/>
            <a:headEnd len="med" w="med" type="none"/>
            <a:tailEnd len="med" w="med" type="triangle"/>
          </a:ln>
        </p:spPr>
      </p:cxnSp>
      <p:cxnSp>
        <p:nvCxnSpPr>
          <p:cNvPr id="234" name="Google Shape;234;p35"/>
          <p:cNvCxnSpPr/>
          <p:nvPr/>
        </p:nvCxnSpPr>
        <p:spPr>
          <a:xfrm rot="10800000">
            <a:off x="7253300" y="2940700"/>
            <a:ext cx="10200" cy="748500"/>
          </a:xfrm>
          <a:prstGeom prst="straightConnector1">
            <a:avLst/>
          </a:prstGeom>
          <a:noFill/>
          <a:ln cap="flat" cmpd="sng" w="9525">
            <a:solidFill>
              <a:srgbClr val="FF0000"/>
            </a:solidFill>
            <a:prstDash val="solid"/>
            <a:round/>
            <a:headEnd len="med" w="med" type="none"/>
            <a:tailEnd len="med" w="med" type="triangle"/>
          </a:ln>
        </p:spPr>
      </p:cxnSp>
      <p:sp>
        <p:nvSpPr>
          <p:cNvPr id="235" name="Google Shape;235;p35"/>
          <p:cNvSpPr txBox="1"/>
          <p:nvPr/>
        </p:nvSpPr>
        <p:spPr>
          <a:xfrm>
            <a:off x="973100" y="1961650"/>
            <a:ext cx="227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600">
                <a:solidFill>
                  <a:schemeClr val="dk1"/>
                </a:solidFill>
                <a:latin typeface="Times New Roman"/>
                <a:ea typeface="Times New Roman"/>
                <a:cs typeface="Times New Roman"/>
                <a:sym typeface="Times New Roman"/>
              </a:rPr>
              <a:t>Profit    =</a:t>
            </a:r>
            <a:endParaRPr b="1" sz="2000">
              <a:latin typeface="Times New Roman"/>
              <a:ea typeface="Times New Roman"/>
              <a:cs typeface="Times New Roman"/>
              <a:sym typeface="Times New Roman"/>
            </a:endParaRPr>
          </a:p>
        </p:txBody>
      </p:sp>
      <p:sp>
        <p:nvSpPr>
          <p:cNvPr id="236" name="Google Shape;236;p35"/>
          <p:cNvSpPr txBox="1"/>
          <p:nvPr/>
        </p:nvSpPr>
        <p:spPr>
          <a:xfrm>
            <a:off x="3213750" y="3644475"/>
            <a:ext cx="25875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Times New Roman"/>
                <a:ea typeface="Times New Roman"/>
                <a:cs typeface="Times New Roman"/>
                <a:sym typeface="Times New Roman"/>
              </a:rPr>
              <a:t>Total amount of rewards earned</a:t>
            </a:r>
            <a:endParaRPr sz="1000">
              <a:latin typeface="Times New Roman"/>
              <a:ea typeface="Times New Roman"/>
              <a:cs typeface="Times New Roman"/>
              <a:sym typeface="Times New Roman"/>
            </a:endParaRPr>
          </a:p>
        </p:txBody>
      </p:sp>
      <p:sp>
        <p:nvSpPr>
          <p:cNvPr id="237" name="Google Shape;237;p35"/>
          <p:cNvSpPr txBox="1"/>
          <p:nvPr/>
        </p:nvSpPr>
        <p:spPr>
          <a:xfrm>
            <a:off x="6028800" y="3689200"/>
            <a:ext cx="2803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Times New Roman"/>
                <a:ea typeface="Times New Roman"/>
                <a:cs typeface="Times New Roman"/>
                <a:sym typeface="Times New Roman"/>
              </a:rPr>
              <a:t>The money you pay for the product</a:t>
            </a:r>
            <a:endParaRPr sz="9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With Sybil Attack (Creating “replicas”)</a:t>
            </a:r>
            <a:endParaRPr/>
          </a:p>
        </p:txBody>
      </p:sp>
      <p:sp>
        <p:nvSpPr>
          <p:cNvPr id="243" name="Google Shape;243;p36"/>
          <p:cNvSpPr txBox="1"/>
          <p:nvPr>
            <p:ph idx="1" type="body"/>
          </p:nvPr>
        </p:nvSpPr>
        <p:spPr>
          <a:xfrm>
            <a:off x="343775" y="1122800"/>
            <a:ext cx="8520600" cy="303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cxnSp>
        <p:nvCxnSpPr>
          <p:cNvPr id="244" name="Google Shape;244;p36"/>
          <p:cNvCxnSpPr/>
          <p:nvPr/>
        </p:nvCxnSpPr>
        <p:spPr>
          <a:xfrm rot="10800000">
            <a:off x="3999800" y="2534375"/>
            <a:ext cx="10200" cy="748500"/>
          </a:xfrm>
          <a:prstGeom prst="straightConnector1">
            <a:avLst/>
          </a:prstGeom>
          <a:noFill/>
          <a:ln cap="flat" cmpd="sng" w="9525">
            <a:solidFill>
              <a:srgbClr val="FF0000"/>
            </a:solidFill>
            <a:prstDash val="solid"/>
            <a:round/>
            <a:headEnd len="med" w="med" type="none"/>
            <a:tailEnd len="med" w="med" type="triangle"/>
          </a:ln>
        </p:spPr>
      </p:cxnSp>
      <p:cxnSp>
        <p:nvCxnSpPr>
          <p:cNvPr id="245" name="Google Shape;245;p36"/>
          <p:cNvCxnSpPr/>
          <p:nvPr/>
        </p:nvCxnSpPr>
        <p:spPr>
          <a:xfrm rot="10800000">
            <a:off x="7787975" y="2534375"/>
            <a:ext cx="10200" cy="748500"/>
          </a:xfrm>
          <a:prstGeom prst="straightConnector1">
            <a:avLst/>
          </a:prstGeom>
          <a:noFill/>
          <a:ln cap="flat" cmpd="sng" w="9525">
            <a:solidFill>
              <a:srgbClr val="FF0000"/>
            </a:solidFill>
            <a:prstDash val="solid"/>
            <a:round/>
            <a:headEnd len="med" w="med" type="none"/>
            <a:tailEnd len="med" w="med" type="triangle"/>
          </a:ln>
        </p:spPr>
      </p:cxnSp>
      <p:sp>
        <p:nvSpPr>
          <p:cNvPr id="246" name="Google Shape;246;p36"/>
          <p:cNvSpPr txBox="1"/>
          <p:nvPr/>
        </p:nvSpPr>
        <p:spPr>
          <a:xfrm>
            <a:off x="268900" y="1811963"/>
            <a:ext cx="2277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New </a:t>
            </a:r>
            <a:r>
              <a:rPr b="1" lang="en" sz="2400">
                <a:solidFill>
                  <a:schemeClr val="dk1"/>
                </a:solidFill>
                <a:latin typeface="Times New Roman"/>
                <a:ea typeface="Times New Roman"/>
                <a:cs typeface="Times New Roman"/>
                <a:sym typeface="Times New Roman"/>
              </a:rPr>
              <a:t>Profit   =</a:t>
            </a:r>
            <a:endParaRPr b="1" sz="800">
              <a:latin typeface="Times New Roman"/>
              <a:ea typeface="Times New Roman"/>
              <a:cs typeface="Times New Roman"/>
              <a:sym typeface="Times New Roman"/>
            </a:endParaRPr>
          </a:p>
        </p:txBody>
      </p:sp>
      <p:sp>
        <p:nvSpPr>
          <p:cNvPr id="247" name="Google Shape;247;p36"/>
          <p:cNvSpPr txBox="1"/>
          <p:nvPr/>
        </p:nvSpPr>
        <p:spPr>
          <a:xfrm>
            <a:off x="2711150" y="3267425"/>
            <a:ext cx="25875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Times New Roman"/>
                <a:ea typeface="Times New Roman"/>
                <a:cs typeface="Times New Roman"/>
                <a:sym typeface="Times New Roman"/>
              </a:rPr>
              <a:t>Total amount of rewards earned</a:t>
            </a:r>
            <a:endParaRPr sz="1000">
              <a:latin typeface="Times New Roman"/>
              <a:ea typeface="Times New Roman"/>
              <a:cs typeface="Times New Roman"/>
              <a:sym typeface="Times New Roman"/>
            </a:endParaRPr>
          </a:p>
        </p:txBody>
      </p:sp>
      <p:sp>
        <p:nvSpPr>
          <p:cNvPr id="248" name="Google Shape;248;p36"/>
          <p:cNvSpPr txBox="1"/>
          <p:nvPr/>
        </p:nvSpPr>
        <p:spPr>
          <a:xfrm>
            <a:off x="6060875" y="3282875"/>
            <a:ext cx="2803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Times New Roman"/>
                <a:ea typeface="Times New Roman"/>
                <a:cs typeface="Times New Roman"/>
                <a:sym typeface="Times New Roman"/>
              </a:rPr>
              <a:t>The money you pay for all the products</a:t>
            </a:r>
            <a:endParaRPr sz="900">
              <a:latin typeface="Times New Roman"/>
              <a:ea typeface="Times New Roman"/>
              <a:cs typeface="Times New Roman"/>
              <a:sym typeface="Times New Roman"/>
            </a:endParaRPr>
          </a:p>
        </p:txBody>
      </p:sp>
      <p:pic>
        <p:nvPicPr>
          <p:cNvPr id="249" name="Google Shape;249;p36"/>
          <p:cNvPicPr preferRelativeResize="0"/>
          <p:nvPr/>
        </p:nvPicPr>
        <p:blipFill>
          <a:blip r:embed="rId3">
            <a:alphaModFix/>
          </a:blip>
          <a:stretch>
            <a:fillRect/>
          </a:stretch>
        </p:blipFill>
        <p:spPr>
          <a:xfrm>
            <a:off x="2196875" y="1322551"/>
            <a:ext cx="6838999" cy="1360500"/>
          </a:xfrm>
          <a:prstGeom prst="rect">
            <a:avLst/>
          </a:prstGeom>
          <a:noFill/>
          <a:ln>
            <a:noFill/>
          </a:ln>
        </p:spPr>
      </p:pic>
      <p:sp>
        <p:nvSpPr>
          <p:cNvPr id="250" name="Google Shape;250;p36"/>
          <p:cNvSpPr/>
          <p:nvPr/>
        </p:nvSpPr>
        <p:spPr>
          <a:xfrm>
            <a:off x="2320450" y="1368775"/>
            <a:ext cx="4074300" cy="131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p:nvPr/>
        </p:nvSpPr>
        <p:spPr>
          <a:xfrm>
            <a:off x="6771575" y="1368775"/>
            <a:ext cx="2168100" cy="131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txBox="1"/>
          <p:nvPr/>
        </p:nvSpPr>
        <p:spPr>
          <a:xfrm>
            <a:off x="343775" y="4237175"/>
            <a:ext cx="8520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Times New Roman"/>
                <a:ea typeface="Times New Roman"/>
                <a:cs typeface="Times New Roman"/>
                <a:sym typeface="Times New Roman"/>
              </a:rPr>
              <a:t>Based on this formula, how to prevent Sybil Attacks?</a:t>
            </a:r>
            <a:endParaRPr sz="1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ethical issues on Multi-Level Marketing (MLM)</a:t>
            </a:r>
            <a:endParaRPr/>
          </a:p>
        </p:txBody>
      </p:sp>
      <p:sp>
        <p:nvSpPr>
          <p:cNvPr id="258" name="Google Shape;25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Font typeface="Times New Roman"/>
              <a:buAutoNum type="arabicPeriod"/>
            </a:pPr>
            <a:r>
              <a:rPr b="1" lang="en" sz="2400">
                <a:solidFill>
                  <a:schemeClr val="dk1"/>
                </a:solidFill>
                <a:latin typeface="Times New Roman"/>
                <a:ea typeface="Times New Roman"/>
                <a:cs typeface="Times New Roman"/>
                <a:sym typeface="Times New Roman"/>
              </a:rPr>
              <a:t>It can be legal</a:t>
            </a:r>
            <a:endParaRPr b="1"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Refer a friend to get rewards/cashback</a:t>
            </a:r>
            <a:endParaRPr sz="2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2400">
              <a:solidFill>
                <a:schemeClr val="dk1"/>
              </a:solidFill>
              <a:latin typeface="Times New Roman"/>
              <a:ea typeface="Times New Roman"/>
              <a:cs typeface="Times New Roman"/>
              <a:sym typeface="Times New Roman"/>
            </a:endParaRPr>
          </a:p>
          <a:p>
            <a:pPr indent="-381000" lvl="0" marL="457200" rtl="0" algn="l">
              <a:spcBef>
                <a:spcPts val="1200"/>
              </a:spcBef>
              <a:spcAft>
                <a:spcPts val="0"/>
              </a:spcAft>
              <a:buClr>
                <a:schemeClr val="dk1"/>
              </a:buClr>
              <a:buSzPts val="2400"/>
              <a:buFont typeface="Times New Roman"/>
              <a:buAutoNum type="arabicPeriod"/>
            </a:pPr>
            <a:r>
              <a:rPr b="1" lang="en" sz="2400">
                <a:solidFill>
                  <a:schemeClr val="dk1"/>
                </a:solidFill>
                <a:latin typeface="Times New Roman"/>
                <a:ea typeface="Times New Roman"/>
                <a:cs typeface="Times New Roman"/>
                <a:sym typeface="Times New Roman"/>
              </a:rPr>
              <a:t>It can also be illegal! </a:t>
            </a:r>
            <a:endParaRPr b="1"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Pyramid scheme / Endless-chain scheme</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Pyramid Scheme</a:t>
            </a:r>
            <a:endParaRPr/>
          </a:p>
        </p:txBody>
      </p:sp>
      <p:sp>
        <p:nvSpPr>
          <p:cNvPr id="264" name="Google Shape;26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38"/>
          <p:cNvPicPr preferRelativeResize="0"/>
          <p:nvPr/>
        </p:nvPicPr>
        <p:blipFill>
          <a:blip r:embed="rId3">
            <a:alphaModFix/>
          </a:blip>
          <a:stretch>
            <a:fillRect/>
          </a:stretch>
        </p:blipFill>
        <p:spPr>
          <a:xfrm>
            <a:off x="1724650" y="1152475"/>
            <a:ext cx="5514752" cy="35436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Pyramid scheme is illegal?</a:t>
            </a:r>
            <a:endParaRPr/>
          </a:p>
        </p:txBody>
      </p:sp>
      <p:sp>
        <p:nvSpPr>
          <p:cNvPr id="271" name="Google Shape;27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Font typeface="Times New Roman"/>
              <a:buAutoNum type="arabicPeriod"/>
            </a:pPr>
            <a:r>
              <a:rPr b="1" lang="en" sz="2400">
                <a:solidFill>
                  <a:schemeClr val="dk1"/>
                </a:solidFill>
                <a:latin typeface="Times New Roman"/>
                <a:ea typeface="Times New Roman"/>
                <a:cs typeface="Times New Roman"/>
                <a:sym typeface="Times New Roman"/>
              </a:rPr>
              <a:t>It is fraudulent</a:t>
            </a:r>
            <a:endParaRPr b="1"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Small investment -&gt; Large return</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Get something for nothing</a:t>
            </a:r>
            <a:endParaRPr sz="2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2400">
              <a:solidFill>
                <a:schemeClr val="dk1"/>
              </a:solidFill>
              <a:latin typeface="Times New Roman"/>
              <a:ea typeface="Times New Roman"/>
              <a:cs typeface="Times New Roman"/>
              <a:sym typeface="Times New Roman"/>
            </a:endParaRPr>
          </a:p>
          <a:p>
            <a:pPr indent="-381000" lvl="0" marL="457200" rtl="0" algn="l">
              <a:spcBef>
                <a:spcPts val="1200"/>
              </a:spcBef>
              <a:spcAft>
                <a:spcPts val="0"/>
              </a:spcAft>
              <a:buClr>
                <a:schemeClr val="dk1"/>
              </a:buClr>
              <a:buSzPts val="2400"/>
              <a:buFont typeface="Times New Roman"/>
              <a:buAutoNum type="arabicPeriod"/>
            </a:pPr>
            <a:r>
              <a:rPr b="1" lang="en" sz="2400">
                <a:solidFill>
                  <a:schemeClr val="dk1"/>
                </a:solidFill>
                <a:latin typeface="Times New Roman"/>
                <a:ea typeface="Times New Roman"/>
                <a:cs typeface="Times New Roman"/>
                <a:sym typeface="Times New Roman"/>
              </a:rPr>
              <a:t>It is recruitment-centered rather than product-centered</a:t>
            </a:r>
            <a:endParaRPr b="1" sz="2400">
              <a:solidFill>
                <a:schemeClr val="dk1"/>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David Rhodes electronic chain letter</a:t>
            </a:r>
            <a:endParaRPr/>
          </a:p>
        </p:txBody>
      </p:sp>
      <p:sp>
        <p:nvSpPr>
          <p:cNvPr id="277" name="Google Shape;277;p40"/>
          <p:cNvSpPr txBox="1"/>
          <p:nvPr>
            <p:ph idx="1" type="body"/>
          </p:nvPr>
        </p:nvSpPr>
        <p:spPr>
          <a:xfrm>
            <a:off x="311700" y="1143000"/>
            <a:ext cx="8361600" cy="3426000"/>
          </a:xfrm>
          <a:prstGeom prst="rect">
            <a:avLst/>
          </a:prstGeom>
        </p:spPr>
        <p:txBody>
          <a:bodyPr anchorCtr="0" anchor="t" bIns="91425" lIns="91425" spcFirstLastPara="1" rIns="91425" wrap="square" tIns="91425">
            <a:normAutofit fontScale="85000" lnSpcReduction="10000"/>
          </a:bodyPr>
          <a:lstStyle/>
          <a:p>
            <a:pPr indent="-35814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You, as the first participant, see a list of 10 people on a bulletin boards;</a:t>
            </a:r>
            <a:endParaRPr sz="2400">
              <a:solidFill>
                <a:schemeClr val="dk1"/>
              </a:solidFill>
              <a:latin typeface="Times New Roman"/>
              <a:ea typeface="Times New Roman"/>
              <a:cs typeface="Times New Roman"/>
              <a:sym typeface="Times New Roman"/>
            </a:endParaRPr>
          </a:p>
          <a:p>
            <a:pPr indent="-35814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You send money to the person at the top of the list;</a:t>
            </a:r>
            <a:endParaRPr sz="2400">
              <a:solidFill>
                <a:schemeClr val="dk1"/>
              </a:solidFill>
              <a:latin typeface="Times New Roman"/>
              <a:ea typeface="Times New Roman"/>
              <a:cs typeface="Times New Roman"/>
              <a:sym typeface="Times New Roman"/>
            </a:endParaRPr>
          </a:p>
          <a:p>
            <a:pPr indent="-35814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Then you remove the top person name and put your name at the button of the list;</a:t>
            </a:r>
            <a:endParaRPr sz="2400">
              <a:solidFill>
                <a:schemeClr val="dk1"/>
              </a:solidFill>
              <a:latin typeface="Times New Roman"/>
              <a:ea typeface="Times New Roman"/>
              <a:cs typeface="Times New Roman"/>
              <a:sym typeface="Times New Roman"/>
            </a:endParaRPr>
          </a:p>
          <a:p>
            <a:pPr indent="-35814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Forward this list to 10 bulletin boards.</a:t>
            </a:r>
            <a:endParaRPr sz="2400">
              <a:solidFill>
                <a:schemeClr val="dk1"/>
              </a:solidFill>
              <a:latin typeface="Times New Roman"/>
              <a:ea typeface="Times New Roman"/>
              <a:cs typeface="Times New Roman"/>
              <a:sym typeface="Times New Roman"/>
            </a:endParaRPr>
          </a:p>
          <a:p>
            <a:pPr indent="-358140" lvl="0" marL="457200" rtl="0" algn="l">
              <a:spcBef>
                <a:spcPts val="0"/>
              </a:spcBef>
              <a:spcAft>
                <a:spcPts val="0"/>
              </a:spcAft>
              <a:buClr>
                <a:schemeClr val="dk1"/>
              </a:buClr>
              <a:buSzPct val="100000"/>
              <a:buFont typeface="Times New Roman"/>
              <a:buAutoNum type="arabicPeriod"/>
            </a:pPr>
            <a:r>
              <a:rPr lang="en" sz="2400">
                <a:solidFill>
                  <a:schemeClr val="dk1"/>
                </a:solidFill>
                <a:latin typeface="Times New Roman"/>
                <a:ea typeface="Times New Roman"/>
                <a:cs typeface="Times New Roman"/>
                <a:sym typeface="Times New Roman"/>
              </a:rPr>
              <a:t>You may receive money once you reach position 5</a:t>
            </a:r>
            <a:endParaRPr sz="2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 sz="2400">
                <a:solidFill>
                  <a:schemeClr val="dk1"/>
                </a:solidFill>
                <a:latin typeface="Times New Roman"/>
                <a:ea typeface="Times New Roman"/>
                <a:cs typeface="Times New Roman"/>
                <a:sym typeface="Times New Roman"/>
              </a:rPr>
              <a:t>Question: </a:t>
            </a:r>
            <a:endParaRPr b="1" sz="2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b="1" lang="en" sz="2400">
                <a:solidFill>
                  <a:schemeClr val="dk1"/>
                </a:solidFill>
                <a:latin typeface="Times New Roman"/>
                <a:ea typeface="Times New Roman"/>
                <a:cs typeface="Times New Roman"/>
                <a:sym typeface="Times New Roman"/>
              </a:rPr>
              <a:t>How many people would need to be involved before a participant would receive any money?</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David Rhodes electronic chain letter</a:t>
            </a:r>
            <a:endParaRPr/>
          </a:p>
        </p:txBody>
      </p:sp>
      <p:sp>
        <p:nvSpPr>
          <p:cNvPr id="283" name="Google Shape;283;p41"/>
          <p:cNvSpPr txBox="1"/>
          <p:nvPr>
            <p:ph idx="1" type="body"/>
          </p:nvPr>
        </p:nvSpPr>
        <p:spPr>
          <a:xfrm>
            <a:off x="311700" y="1152475"/>
            <a:ext cx="429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4" name="Google Shape;284;p41"/>
          <p:cNvPicPr preferRelativeResize="0"/>
          <p:nvPr/>
        </p:nvPicPr>
        <p:blipFill>
          <a:blip r:embed="rId3">
            <a:alphaModFix/>
          </a:blip>
          <a:stretch>
            <a:fillRect/>
          </a:stretch>
        </p:blipFill>
        <p:spPr>
          <a:xfrm>
            <a:off x="1325100" y="1152475"/>
            <a:ext cx="6050426" cy="332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1075650" y="2225400"/>
            <a:ext cx="7908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rPr>
              <a:t>Paper 1:   </a:t>
            </a:r>
            <a:r>
              <a:rPr lang="en" sz="2900">
                <a:solidFill>
                  <a:schemeClr val="dk1"/>
                </a:solidFill>
              </a:rPr>
              <a:t>Time Critical Social Mobilization</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4</a:t>
            </a:r>
            <a:endParaRPr/>
          </a:p>
        </p:txBody>
      </p:sp>
      <p:sp>
        <p:nvSpPr>
          <p:cNvPr id="290" name="Google Shape;29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rPr lang="en" sz="2800">
                <a:solidFill>
                  <a:schemeClr val="dk1"/>
                </a:solidFill>
              </a:rPr>
              <a:t>How to identify legal and ethical MLMs? Based on your previous knowledge and even experience.</a:t>
            </a:r>
            <a:endParaRPr sz="2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identify legal and ethical MLMs?</a:t>
            </a:r>
            <a:endParaRPr/>
          </a:p>
        </p:txBody>
      </p:sp>
      <p:sp>
        <p:nvSpPr>
          <p:cNvPr id="296" name="Google Shape;296;p43"/>
          <p:cNvSpPr txBox="1"/>
          <p:nvPr>
            <p:ph idx="1" type="body"/>
          </p:nvPr>
        </p:nvSpPr>
        <p:spPr>
          <a:xfrm>
            <a:off x="311700" y="1152475"/>
            <a:ext cx="8520600" cy="3800400"/>
          </a:xfrm>
          <a:prstGeom prst="rect">
            <a:avLst/>
          </a:prstGeom>
        </p:spPr>
        <p:txBody>
          <a:bodyPr anchorCtr="0" anchor="t" bIns="91425" lIns="91425" spcFirstLastPara="1" rIns="91425" wrap="square" tIns="91425">
            <a:normAutofit fontScale="62500" lnSpcReduction="10000"/>
          </a:bodyPr>
          <a:lstStyle/>
          <a:p>
            <a:pPr indent="0" lvl="0" marL="0" marR="0" rtl="0" algn="l">
              <a:lnSpc>
                <a:spcPct val="115000"/>
              </a:lnSpc>
              <a:spcBef>
                <a:spcPts val="0"/>
              </a:spcBef>
              <a:spcAft>
                <a:spcPts val="0"/>
              </a:spcAft>
              <a:buNone/>
            </a:pPr>
            <a:r>
              <a:rPr lang="en" sz="2560">
                <a:solidFill>
                  <a:schemeClr val="dk1"/>
                </a:solidFill>
                <a:latin typeface="Times New Roman"/>
                <a:ea typeface="Times New Roman"/>
                <a:cs typeface="Times New Roman"/>
                <a:sym typeface="Times New Roman"/>
              </a:rPr>
              <a:t>In general:</a:t>
            </a:r>
            <a:endParaRPr sz="2560">
              <a:solidFill>
                <a:schemeClr val="dk1"/>
              </a:solidFill>
              <a:latin typeface="Times New Roman"/>
              <a:ea typeface="Times New Roman"/>
              <a:cs typeface="Times New Roman"/>
              <a:sym typeface="Times New Roman"/>
            </a:endParaRPr>
          </a:p>
          <a:p>
            <a:pPr indent="-336550" lvl="0" marL="457200" marR="0" rtl="0" algn="l">
              <a:lnSpc>
                <a:spcPct val="115000"/>
              </a:lnSpc>
              <a:spcBef>
                <a:spcPts val="1200"/>
              </a:spcBef>
              <a:spcAft>
                <a:spcPts val="0"/>
              </a:spcAft>
              <a:buClr>
                <a:schemeClr val="dk1"/>
              </a:buClr>
              <a:buSzPct val="100000"/>
              <a:buFont typeface="Times New Roman"/>
              <a:buAutoNum type="arabicPeriod"/>
            </a:pPr>
            <a:r>
              <a:rPr b="1" lang="en" sz="2720">
                <a:solidFill>
                  <a:schemeClr val="dk1"/>
                </a:solidFill>
                <a:latin typeface="Times New Roman"/>
                <a:ea typeface="Times New Roman"/>
                <a:cs typeface="Times New Roman"/>
                <a:sym typeface="Times New Roman"/>
              </a:rPr>
              <a:t>Really sell something</a:t>
            </a:r>
            <a:endParaRPr b="1" sz="2720">
              <a:solidFill>
                <a:schemeClr val="dk1"/>
              </a:solidFill>
              <a:latin typeface="Times New Roman"/>
              <a:ea typeface="Times New Roman"/>
              <a:cs typeface="Times New Roman"/>
              <a:sym typeface="Times New Roman"/>
            </a:endParaRPr>
          </a:p>
          <a:p>
            <a:pPr indent="0" lvl="0" marL="457200" marR="0" rtl="0" algn="l">
              <a:lnSpc>
                <a:spcPct val="115000"/>
              </a:lnSpc>
              <a:spcBef>
                <a:spcPts val="1200"/>
              </a:spcBef>
              <a:spcAft>
                <a:spcPts val="0"/>
              </a:spcAft>
              <a:buNone/>
            </a:pPr>
            <a:r>
              <a:rPr lang="en" sz="2400">
                <a:solidFill>
                  <a:schemeClr val="dk1"/>
                </a:solidFill>
                <a:latin typeface="Times New Roman"/>
                <a:ea typeface="Times New Roman"/>
                <a:cs typeface="Times New Roman"/>
                <a:sym typeface="Times New Roman"/>
              </a:rPr>
              <a:t>Monitor performance of independent agents to ensure that they really are making retail sales.</a:t>
            </a:r>
            <a:endParaRPr sz="2400">
              <a:solidFill>
                <a:schemeClr val="dk1"/>
              </a:solidFill>
              <a:latin typeface="Times New Roman"/>
              <a:ea typeface="Times New Roman"/>
              <a:cs typeface="Times New Roman"/>
              <a:sym typeface="Times New Roman"/>
            </a:endParaRPr>
          </a:p>
          <a:p>
            <a:pPr indent="-336550" lvl="0" marL="457200" marR="0" rtl="0" algn="l">
              <a:lnSpc>
                <a:spcPct val="115000"/>
              </a:lnSpc>
              <a:spcBef>
                <a:spcPts val="1200"/>
              </a:spcBef>
              <a:spcAft>
                <a:spcPts val="0"/>
              </a:spcAft>
              <a:buClr>
                <a:schemeClr val="dk1"/>
              </a:buClr>
              <a:buSzPct val="100000"/>
              <a:buFont typeface="Times New Roman"/>
              <a:buAutoNum type="arabicPeriod"/>
            </a:pPr>
            <a:r>
              <a:rPr b="1" lang="en" sz="2720">
                <a:solidFill>
                  <a:schemeClr val="dk1"/>
                </a:solidFill>
                <a:latin typeface="Times New Roman"/>
                <a:ea typeface="Times New Roman"/>
                <a:cs typeface="Times New Roman"/>
                <a:sym typeface="Times New Roman"/>
              </a:rPr>
              <a:t>Buy-back/Quit </a:t>
            </a:r>
            <a:r>
              <a:rPr b="1" lang="en" sz="2720">
                <a:solidFill>
                  <a:schemeClr val="dk1"/>
                </a:solidFill>
                <a:latin typeface="Times New Roman"/>
                <a:ea typeface="Times New Roman"/>
                <a:cs typeface="Times New Roman"/>
                <a:sym typeface="Times New Roman"/>
              </a:rPr>
              <a:t>guarantee</a:t>
            </a:r>
            <a:endParaRPr b="1" sz="2720">
              <a:solidFill>
                <a:schemeClr val="dk1"/>
              </a:solidFill>
              <a:latin typeface="Times New Roman"/>
              <a:ea typeface="Times New Roman"/>
              <a:cs typeface="Times New Roman"/>
              <a:sym typeface="Times New Roman"/>
            </a:endParaRPr>
          </a:p>
          <a:p>
            <a:pPr indent="0" lvl="0" marL="457200" marR="0" rtl="0" algn="l">
              <a:lnSpc>
                <a:spcPct val="115000"/>
              </a:lnSpc>
              <a:spcBef>
                <a:spcPts val="1200"/>
              </a:spcBef>
              <a:spcAft>
                <a:spcPts val="0"/>
              </a:spcAft>
              <a:buNone/>
            </a:pPr>
            <a:r>
              <a:rPr lang="en" sz="2400">
                <a:solidFill>
                  <a:schemeClr val="dk1"/>
                </a:solidFill>
                <a:latin typeface="Times New Roman"/>
                <a:ea typeface="Times New Roman"/>
                <a:cs typeface="Times New Roman"/>
                <a:sym typeface="Times New Roman"/>
              </a:rPr>
              <a:t>Have buy-back policies in place so that independent contractors do not get stuck with excess product.</a:t>
            </a:r>
            <a:endParaRPr sz="2400">
              <a:solidFill>
                <a:schemeClr val="dk1"/>
              </a:solidFill>
              <a:latin typeface="Times New Roman"/>
              <a:ea typeface="Times New Roman"/>
              <a:cs typeface="Times New Roman"/>
              <a:sym typeface="Times New Roman"/>
            </a:endParaRPr>
          </a:p>
          <a:p>
            <a:pPr indent="-336550" lvl="0" marL="457200" marR="0" rtl="0" algn="l">
              <a:lnSpc>
                <a:spcPct val="115000"/>
              </a:lnSpc>
              <a:spcBef>
                <a:spcPts val="1200"/>
              </a:spcBef>
              <a:spcAft>
                <a:spcPts val="0"/>
              </a:spcAft>
              <a:buClr>
                <a:schemeClr val="dk1"/>
              </a:buClr>
              <a:buSzPct val="100000"/>
              <a:buFont typeface="Times New Roman"/>
              <a:buAutoNum type="arabicPeriod"/>
            </a:pPr>
            <a:r>
              <a:rPr b="1" lang="en" sz="2720">
                <a:solidFill>
                  <a:schemeClr val="dk1"/>
                </a:solidFill>
                <a:latin typeface="Times New Roman"/>
                <a:ea typeface="Times New Roman"/>
                <a:cs typeface="Times New Roman"/>
                <a:sym typeface="Times New Roman"/>
              </a:rPr>
              <a:t>Low </a:t>
            </a:r>
            <a:r>
              <a:rPr b="1" lang="en" sz="2720">
                <a:solidFill>
                  <a:schemeClr val="dk1"/>
                </a:solidFill>
                <a:latin typeface="Times New Roman"/>
                <a:ea typeface="Times New Roman"/>
                <a:cs typeface="Times New Roman"/>
                <a:sym typeface="Times New Roman"/>
              </a:rPr>
              <a:t>entry</a:t>
            </a:r>
            <a:r>
              <a:rPr b="1" lang="en" sz="2720">
                <a:solidFill>
                  <a:schemeClr val="dk1"/>
                </a:solidFill>
                <a:latin typeface="Times New Roman"/>
                <a:ea typeface="Times New Roman"/>
                <a:cs typeface="Times New Roman"/>
                <a:sym typeface="Times New Roman"/>
              </a:rPr>
              <a:t> fee</a:t>
            </a:r>
            <a:endParaRPr b="1" sz="2720">
              <a:solidFill>
                <a:schemeClr val="dk1"/>
              </a:solidFill>
              <a:latin typeface="Times New Roman"/>
              <a:ea typeface="Times New Roman"/>
              <a:cs typeface="Times New Roman"/>
              <a:sym typeface="Times New Roman"/>
            </a:endParaRPr>
          </a:p>
          <a:p>
            <a:pPr indent="0" lvl="0" marL="457200" marR="0" rtl="0" algn="l">
              <a:lnSpc>
                <a:spcPct val="115000"/>
              </a:lnSpc>
              <a:spcBef>
                <a:spcPts val="1200"/>
              </a:spcBef>
              <a:spcAft>
                <a:spcPts val="0"/>
              </a:spcAft>
              <a:buNone/>
            </a:pPr>
            <a:r>
              <a:rPr lang="en" sz="2400">
                <a:solidFill>
                  <a:schemeClr val="dk1"/>
                </a:solidFill>
                <a:latin typeface="Times New Roman"/>
                <a:ea typeface="Times New Roman"/>
                <a:cs typeface="Times New Roman"/>
                <a:sym typeface="Times New Roman"/>
              </a:rPr>
              <a:t>Charge low upfront-fees for the right to market the MLM product.</a:t>
            </a:r>
            <a:endParaRPr sz="2400">
              <a:solidFill>
                <a:schemeClr val="dk1"/>
              </a:solidFill>
              <a:latin typeface="Times New Roman"/>
              <a:ea typeface="Times New Roman"/>
              <a:cs typeface="Times New Roman"/>
              <a:sym typeface="Times New Roman"/>
            </a:endParaRPr>
          </a:p>
          <a:p>
            <a:pPr indent="-336550" lvl="0" marL="457200" rtl="0" algn="l">
              <a:spcBef>
                <a:spcPts val="1200"/>
              </a:spcBef>
              <a:spcAft>
                <a:spcPts val="0"/>
              </a:spcAft>
              <a:buClr>
                <a:schemeClr val="dk1"/>
              </a:buClr>
              <a:buSzPct val="100000"/>
              <a:buFont typeface="Times New Roman"/>
              <a:buAutoNum type="arabicPeriod"/>
            </a:pPr>
            <a:r>
              <a:rPr b="1" lang="en" sz="2720">
                <a:solidFill>
                  <a:schemeClr val="dk1"/>
                </a:solidFill>
                <a:latin typeface="Times New Roman"/>
                <a:ea typeface="Times New Roman"/>
                <a:cs typeface="Times New Roman"/>
                <a:sym typeface="Times New Roman"/>
              </a:rPr>
              <a:t>V</a:t>
            </a:r>
            <a:r>
              <a:rPr b="1" lang="en" sz="2720">
                <a:solidFill>
                  <a:schemeClr val="dk1"/>
                </a:solidFill>
                <a:latin typeface="Times New Roman"/>
                <a:ea typeface="Times New Roman"/>
                <a:cs typeface="Times New Roman"/>
                <a:sym typeface="Times New Roman"/>
              </a:rPr>
              <a:t>oluntary to buy sales training materials</a:t>
            </a:r>
            <a:endParaRPr b="1" sz="2720">
              <a:solidFill>
                <a:schemeClr val="dk1"/>
              </a:solidFill>
              <a:latin typeface="Times New Roman"/>
              <a:ea typeface="Times New Roman"/>
              <a:cs typeface="Times New Roman"/>
              <a:sym typeface="Times New Roman"/>
            </a:endParaRPr>
          </a:p>
          <a:p>
            <a:pPr indent="0" lvl="0" marL="457200" marR="0" rtl="0" algn="l">
              <a:lnSpc>
                <a:spcPct val="115000"/>
              </a:lnSpc>
              <a:spcBef>
                <a:spcPts val="1200"/>
              </a:spcBef>
              <a:spcAft>
                <a:spcPts val="1200"/>
              </a:spcAft>
              <a:buNone/>
            </a:pPr>
            <a:r>
              <a:rPr lang="en" sz="2400">
                <a:solidFill>
                  <a:schemeClr val="dk1"/>
                </a:solidFill>
                <a:latin typeface="Times New Roman"/>
                <a:ea typeface="Times New Roman"/>
                <a:cs typeface="Times New Roman"/>
                <a:sym typeface="Times New Roman"/>
              </a:rPr>
              <a:t>Make purchases of sales training materials completely voluntary.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4048" lvl="0" marL="457200" rtl="0" algn="l">
              <a:lnSpc>
                <a:spcPct val="115000"/>
              </a:lnSpc>
              <a:spcBef>
                <a:spcPts val="0"/>
              </a:spcBef>
              <a:spcAft>
                <a:spcPts val="0"/>
              </a:spcAft>
              <a:buSzPct val="100000"/>
              <a:buFont typeface="Times New Roman"/>
              <a:buAutoNum type="arabicPeriod"/>
            </a:pPr>
            <a:r>
              <a:rPr b="1" lang="en" sz="2720">
                <a:latin typeface="Times New Roman"/>
                <a:ea typeface="Times New Roman"/>
                <a:cs typeface="Times New Roman"/>
                <a:sym typeface="Times New Roman"/>
              </a:rPr>
              <a:t>Really sell something</a:t>
            </a:r>
            <a:endParaRPr/>
          </a:p>
        </p:txBody>
      </p:sp>
      <p:sp>
        <p:nvSpPr>
          <p:cNvPr id="302" name="Google Shape;30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t>
            </a:r>
            <a:r>
              <a:rPr b="1" lang="en" sz="2400">
                <a:solidFill>
                  <a:schemeClr val="dk1"/>
                </a:solidFill>
                <a:latin typeface="Times New Roman"/>
                <a:ea typeface="Times New Roman"/>
                <a:cs typeface="Times New Roman"/>
                <a:sym typeface="Times New Roman"/>
              </a:rPr>
              <a:t>Monitor performance of independent agents to ensure that they really are making retail sales.</a:t>
            </a:r>
            <a:r>
              <a:rPr b="1" lang="en"/>
              <a:t>”</a:t>
            </a:r>
            <a:endParaRPr b="1"/>
          </a:p>
          <a:p>
            <a:pPr indent="-368300" lvl="0" marL="457200" rtl="0" algn="l">
              <a:spcBef>
                <a:spcPts val="120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Sell things to end-consumers, not “sell to sales” or Self-consumption</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In illegal MLM, the uplines in the company may pressure </a:t>
            </a:r>
            <a:endParaRPr sz="2200">
              <a:solidFill>
                <a:schemeClr val="dk1"/>
              </a:solidFill>
              <a:latin typeface="Times New Roman"/>
              <a:ea typeface="Times New Roman"/>
              <a:cs typeface="Times New Roman"/>
              <a:sym typeface="Times New Roman"/>
            </a:endParaRPr>
          </a:p>
          <a:p>
            <a:pPr indent="0" lvl="0" marL="457200" rtl="0" algn="l">
              <a:spcBef>
                <a:spcPts val="1200"/>
              </a:spcBef>
              <a:spcAft>
                <a:spcPts val="1200"/>
              </a:spcAft>
              <a:buNone/>
            </a:pPr>
            <a:r>
              <a:rPr lang="en" sz="2200">
                <a:solidFill>
                  <a:schemeClr val="dk1"/>
                </a:solidFill>
                <a:latin typeface="Times New Roman"/>
                <a:ea typeface="Times New Roman"/>
                <a:cs typeface="Times New Roman"/>
                <a:sym typeface="Times New Roman"/>
              </a:rPr>
              <a:t>downlines to buy more goods in order to reach a higher level</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b="1" lang="en" sz="2720">
                <a:latin typeface="Times New Roman"/>
                <a:ea typeface="Times New Roman"/>
                <a:cs typeface="Times New Roman"/>
                <a:sym typeface="Times New Roman"/>
              </a:rPr>
              <a:t>2. </a:t>
            </a:r>
            <a:r>
              <a:rPr b="1" lang="en" sz="2720">
                <a:latin typeface="Times New Roman"/>
                <a:ea typeface="Times New Roman"/>
                <a:cs typeface="Times New Roman"/>
                <a:sym typeface="Times New Roman"/>
              </a:rPr>
              <a:t>Buy-back/Quit guarantee</a:t>
            </a:r>
            <a:endParaRPr/>
          </a:p>
        </p:txBody>
      </p:sp>
      <p:sp>
        <p:nvSpPr>
          <p:cNvPr id="308" name="Google Shape;30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a:t>
            </a:r>
            <a:r>
              <a:rPr b="1" lang="en" sz="2400">
                <a:solidFill>
                  <a:schemeClr val="dk1"/>
                </a:solidFill>
                <a:latin typeface="Times New Roman"/>
                <a:ea typeface="Times New Roman"/>
                <a:cs typeface="Times New Roman"/>
                <a:sym typeface="Times New Roman"/>
              </a:rPr>
              <a:t>Have buy-back policies in place so that independent contractors do not get stuck with excess product.</a:t>
            </a:r>
            <a:r>
              <a:rPr b="1" lang="en"/>
              <a:t>”</a:t>
            </a:r>
            <a:endParaRPr b="1"/>
          </a:p>
          <a:p>
            <a:pPr indent="-368300" lvl="0" marL="457200" rtl="0" algn="l">
              <a:spcBef>
                <a:spcPts val="120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If distributors must persuade their uplines to buyback the inventory, or if the upline is allowed to set the return price, distributors remain at risk.</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(1) publish clear guidelines for return</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lang="en" sz="2200">
                <a:solidFill>
                  <a:schemeClr val="dk1"/>
                </a:solidFill>
                <a:latin typeface="Times New Roman"/>
                <a:ea typeface="Times New Roman"/>
                <a:cs typeface="Times New Roman"/>
                <a:sym typeface="Times New Roman"/>
              </a:rPr>
              <a:t>(2) not play games designed to discourage inventory return</a:t>
            </a:r>
            <a:endParaRPr sz="2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3&amp;4 Upfront fees &amp; sales materials</a:t>
            </a:r>
            <a:endParaRPr/>
          </a:p>
        </p:txBody>
      </p:sp>
      <p:sp>
        <p:nvSpPr>
          <p:cNvPr id="314" name="Google Shape;31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2400">
                <a:solidFill>
                  <a:schemeClr val="dk1"/>
                </a:solidFill>
                <a:latin typeface="Times New Roman"/>
                <a:ea typeface="Times New Roman"/>
                <a:cs typeface="Times New Roman"/>
                <a:sym typeface="Times New Roman"/>
              </a:rPr>
              <a:t>“</a:t>
            </a:r>
            <a:r>
              <a:rPr lang="en" sz="2400">
                <a:solidFill>
                  <a:schemeClr val="dk1"/>
                </a:solidFill>
                <a:latin typeface="Times New Roman"/>
                <a:ea typeface="Times New Roman"/>
                <a:cs typeface="Times New Roman"/>
                <a:sym typeface="Times New Roman"/>
              </a:rPr>
              <a:t>Charge low upfront-fees for the right to market the MLM product and make purchases of sales training materials completely voluntary”</a:t>
            </a:r>
            <a:endParaRPr sz="2400">
              <a:solidFill>
                <a:schemeClr val="dk1"/>
              </a:solidFill>
              <a:latin typeface="Times New Roman"/>
              <a:ea typeface="Times New Roman"/>
              <a:cs typeface="Times New Roman"/>
              <a:sym typeface="Times New Roman"/>
            </a:endParaRPr>
          </a:p>
          <a:p>
            <a:pPr indent="-381000" lvl="0" marL="457200" rtl="0" algn="l">
              <a:spcBef>
                <a:spcPts val="120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A company should not make most of money from upfronts fee or selling training materials to new recruits</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The criteria should be carefully set</a:t>
            </a:r>
            <a:endParaRPr sz="2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Bad </a:t>
            </a:r>
            <a:r>
              <a:rPr lang="en"/>
              <a:t>effects of illegal MLMs</a:t>
            </a:r>
            <a:endParaRPr/>
          </a:p>
        </p:txBody>
      </p:sp>
      <p:sp>
        <p:nvSpPr>
          <p:cNvPr id="320" name="Google Shape;32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Font typeface="Times New Roman"/>
              <a:buAutoNum type="arabicPeriod"/>
            </a:pPr>
            <a:r>
              <a:rPr lang="en" sz="2400">
                <a:solidFill>
                  <a:schemeClr val="dk1"/>
                </a:solidFill>
                <a:latin typeface="Times New Roman"/>
                <a:ea typeface="Times New Roman"/>
                <a:cs typeface="Times New Roman"/>
                <a:sym typeface="Times New Roman"/>
              </a:rPr>
              <a:t>Can hurt family members and friends.</a:t>
            </a:r>
            <a:endParaRPr sz="24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rPr lang="en" sz="2400">
                <a:solidFill>
                  <a:schemeClr val="dk1"/>
                </a:solidFill>
                <a:latin typeface="Times New Roman"/>
                <a:ea typeface="Times New Roman"/>
                <a:cs typeface="Times New Roman"/>
                <a:sym typeface="Times New Roman"/>
              </a:rPr>
              <a:t>“Instrumentalize” relations</a:t>
            </a:r>
            <a:endParaRPr sz="2400">
              <a:solidFill>
                <a:schemeClr val="dk1"/>
              </a:solidFill>
              <a:latin typeface="Times New Roman"/>
              <a:ea typeface="Times New Roman"/>
              <a:cs typeface="Times New Roman"/>
              <a:sym typeface="Times New Roman"/>
            </a:endParaRPr>
          </a:p>
          <a:p>
            <a:pPr indent="-381000" lvl="0" marL="457200" rtl="0" algn="l">
              <a:spcBef>
                <a:spcPts val="1200"/>
              </a:spcBef>
              <a:spcAft>
                <a:spcPts val="0"/>
              </a:spcAft>
              <a:buClr>
                <a:schemeClr val="dk1"/>
              </a:buClr>
              <a:buSzPts val="2400"/>
              <a:buFont typeface="Times New Roman"/>
              <a:buAutoNum type="arabicPeriod"/>
            </a:pPr>
            <a:r>
              <a:rPr lang="en" sz="2400">
                <a:solidFill>
                  <a:schemeClr val="dk1"/>
                </a:solidFill>
                <a:latin typeface="Times New Roman"/>
                <a:ea typeface="Times New Roman"/>
                <a:cs typeface="Times New Roman"/>
                <a:sym typeface="Times New Roman"/>
              </a:rPr>
              <a:t>Can exploit the host-guest relationship</a:t>
            </a:r>
            <a:endParaRPr sz="2400">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rPr lang="en" sz="2400">
                <a:solidFill>
                  <a:schemeClr val="dk1"/>
                </a:solidFill>
                <a:latin typeface="Times New Roman"/>
                <a:ea typeface="Times New Roman"/>
                <a:cs typeface="Times New Roman"/>
                <a:sym typeface="Times New Roman"/>
              </a:rPr>
              <a:t>Hosts want to “feed” the guests’ need</a:t>
            </a:r>
            <a:endParaRPr sz="2400">
              <a:solidFill>
                <a:schemeClr val="dk1"/>
              </a:solidFill>
              <a:latin typeface="Times New Roman"/>
              <a:ea typeface="Times New Roman"/>
              <a:cs typeface="Times New Roman"/>
              <a:sym typeface="Times New Roman"/>
            </a:endParaRPr>
          </a:p>
          <a:p>
            <a:pPr indent="-381000" lvl="0" marL="457200" rtl="0" algn="l">
              <a:spcBef>
                <a:spcPts val="1200"/>
              </a:spcBef>
              <a:spcAft>
                <a:spcPts val="0"/>
              </a:spcAft>
              <a:buClr>
                <a:schemeClr val="dk1"/>
              </a:buClr>
              <a:buSzPts val="2400"/>
              <a:buFont typeface="Times New Roman"/>
              <a:buAutoNum type="arabicPeriod"/>
            </a:pPr>
            <a:r>
              <a:rPr lang="en" sz="2400">
                <a:solidFill>
                  <a:schemeClr val="dk1"/>
                </a:solidFill>
                <a:latin typeface="Times New Roman"/>
                <a:ea typeface="Times New Roman"/>
                <a:cs typeface="Times New Roman"/>
                <a:sym typeface="Times New Roman"/>
              </a:rPr>
              <a:t>Can exploit the professional-client relationship</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b="1" lang="en" sz="3000"/>
              <a:t>Discussion 5                           </a:t>
            </a:r>
            <a:endParaRPr sz="1700"/>
          </a:p>
          <a:p>
            <a:pPr indent="0" lvl="0" marL="0" rtl="0" algn="l">
              <a:spcBef>
                <a:spcPts val="0"/>
              </a:spcBef>
              <a:spcAft>
                <a:spcPts val="0"/>
              </a:spcAft>
              <a:buNone/>
            </a:pPr>
            <a:r>
              <a:t/>
            </a:r>
            <a:endParaRPr/>
          </a:p>
        </p:txBody>
      </p:sp>
      <p:sp>
        <p:nvSpPr>
          <p:cNvPr id="326" name="Google Shape;32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The paper states that “many of those drawn into MLM schemes are desperate for a job”. So for students who are currently seeking a job, what are signals that a job might be an illegal MLM one?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nvSpPr>
        <p:spPr>
          <a:xfrm>
            <a:off x="464175" y="284500"/>
            <a:ext cx="1504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t>Task</a:t>
            </a:r>
            <a:endParaRPr sz="2900"/>
          </a:p>
        </p:txBody>
      </p:sp>
      <p:sp>
        <p:nvSpPr>
          <p:cNvPr id="72" name="Google Shape;72;p16"/>
          <p:cNvSpPr txBox="1"/>
          <p:nvPr/>
        </p:nvSpPr>
        <p:spPr>
          <a:xfrm>
            <a:off x="561525" y="1182925"/>
            <a:ext cx="79062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It</a:t>
            </a:r>
            <a:r>
              <a:rPr lang="en"/>
              <a:t> is a Network Challenge launched by DARPA</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Goal: </a:t>
            </a:r>
            <a:endParaRPr b="1"/>
          </a:p>
          <a:p>
            <a:pPr indent="0" lvl="0" marL="457200" rtl="0" algn="l">
              <a:spcBef>
                <a:spcPts val="0"/>
              </a:spcBef>
              <a:spcAft>
                <a:spcPts val="0"/>
              </a:spcAft>
              <a:buNone/>
            </a:pPr>
            <a:r>
              <a:rPr lang="en"/>
              <a:t>Required teams to provide coordinates of ten red weather balloons placed at different locations in the continental United States.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Key point:</a:t>
            </a:r>
            <a:endParaRPr b="1"/>
          </a:p>
          <a:p>
            <a:pPr indent="0" lvl="0" marL="457200" rtl="0" algn="l">
              <a:spcBef>
                <a:spcPts val="0"/>
              </a:spcBef>
              <a:spcAft>
                <a:spcPts val="0"/>
              </a:spcAft>
              <a:buNone/>
            </a:pPr>
            <a:r>
              <a:rPr lang="en"/>
              <a:t>1) </a:t>
            </a:r>
            <a:r>
              <a:rPr lang="en"/>
              <a:t>spread information about the tasks widely and quickly</a:t>
            </a:r>
            <a:endParaRPr/>
          </a:p>
          <a:p>
            <a:pPr indent="0" lvl="0" marL="457200" rtl="0" algn="l">
              <a:spcBef>
                <a:spcPts val="0"/>
              </a:spcBef>
              <a:spcAft>
                <a:spcPts val="0"/>
              </a:spcAft>
              <a:buNone/>
            </a:pPr>
            <a:r>
              <a:rPr lang="en"/>
              <a:t>2) effectively incentivize individuals to act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225800" y="172225"/>
            <a:ext cx="776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What we used to do?</a:t>
            </a:r>
            <a:endParaRPr b="1" sz="3000"/>
          </a:p>
        </p:txBody>
      </p:sp>
      <p:pic>
        <p:nvPicPr>
          <p:cNvPr id="78" name="Google Shape;78;p17"/>
          <p:cNvPicPr preferRelativeResize="0"/>
          <p:nvPr/>
        </p:nvPicPr>
        <p:blipFill rotWithShape="1">
          <a:blip r:embed="rId3">
            <a:alphaModFix/>
          </a:blip>
          <a:srcRect b="4672" l="18920" r="19905" t="5472"/>
          <a:stretch/>
        </p:blipFill>
        <p:spPr>
          <a:xfrm>
            <a:off x="225800" y="1123025"/>
            <a:ext cx="1458658" cy="2215854"/>
          </a:xfrm>
          <a:prstGeom prst="rect">
            <a:avLst/>
          </a:prstGeom>
          <a:noFill/>
          <a:ln>
            <a:noFill/>
          </a:ln>
        </p:spPr>
      </p:pic>
      <p:pic>
        <p:nvPicPr>
          <p:cNvPr id="79" name="Google Shape;79;p17"/>
          <p:cNvPicPr preferRelativeResize="0"/>
          <p:nvPr/>
        </p:nvPicPr>
        <p:blipFill>
          <a:blip r:embed="rId4">
            <a:alphaModFix/>
          </a:blip>
          <a:stretch>
            <a:fillRect/>
          </a:stretch>
        </p:blipFill>
        <p:spPr>
          <a:xfrm>
            <a:off x="2133650" y="1123025"/>
            <a:ext cx="3101860" cy="2215849"/>
          </a:xfrm>
          <a:prstGeom prst="rect">
            <a:avLst/>
          </a:prstGeom>
          <a:noFill/>
          <a:ln>
            <a:noFill/>
          </a:ln>
        </p:spPr>
      </p:pic>
      <p:sp>
        <p:nvSpPr>
          <p:cNvPr id="80" name="Google Shape;80;p17"/>
          <p:cNvSpPr txBox="1"/>
          <p:nvPr/>
        </p:nvSpPr>
        <p:spPr>
          <a:xfrm>
            <a:off x="225800" y="3457328"/>
            <a:ext cx="1458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POSTERS</a:t>
            </a:r>
            <a:endParaRPr sz="2100"/>
          </a:p>
        </p:txBody>
      </p:sp>
      <p:sp>
        <p:nvSpPr>
          <p:cNvPr id="81" name="Google Shape;81;p17"/>
          <p:cNvSpPr txBox="1"/>
          <p:nvPr/>
        </p:nvSpPr>
        <p:spPr>
          <a:xfrm>
            <a:off x="2519975" y="3457330"/>
            <a:ext cx="2329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LOUDSPEAKER</a:t>
            </a:r>
            <a:endParaRPr sz="2100"/>
          </a:p>
        </p:txBody>
      </p:sp>
      <p:cxnSp>
        <p:nvCxnSpPr>
          <p:cNvPr id="82" name="Google Shape;82;p17"/>
          <p:cNvCxnSpPr/>
          <p:nvPr/>
        </p:nvCxnSpPr>
        <p:spPr>
          <a:xfrm>
            <a:off x="1909175" y="1123025"/>
            <a:ext cx="0" cy="3144600"/>
          </a:xfrm>
          <a:prstGeom prst="straightConnector1">
            <a:avLst/>
          </a:prstGeom>
          <a:noFill/>
          <a:ln cap="flat" cmpd="sng" w="9525">
            <a:solidFill>
              <a:schemeClr val="dk2"/>
            </a:solidFill>
            <a:prstDash val="solid"/>
            <a:round/>
            <a:headEnd len="med" w="med" type="none"/>
            <a:tailEnd len="med" w="med" type="none"/>
          </a:ln>
        </p:spPr>
      </p:cxnSp>
      <p:cxnSp>
        <p:nvCxnSpPr>
          <p:cNvPr id="83" name="Google Shape;83;p17"/>
          <p:cNvCxnSpPr/>
          <p:nvPr/>
        </p:nvCxnSpPr>
        <p:spPr>
          <a:xfrm>
            <a:off x="5468100" y="1123025"/>
            <a:ext cx="0" cy="3144600"/>
          </a:xfrm>
          <a:prstGeom prst="straightConnector1">
            <a:avLst/>
          </a:prstGeom>
          <a:noFill/>
          <a:ln cap="flat" cmpd="sng" w="9525">
            <a:solidFill>
              <a:schemeClr val="dk2"/>
            </a:solidFill>
            <a:prstDash val="solid"/>
            <a:round/>
            <a:headEnd len="med" w="med" type="none"/>
            <a:tailEnd len="med" w="med" type="none"/>
          </a:ln>
        </p:spPr>
      </p:cxnSp>
      <p:pic>
        <p:nvPicPr>
          <p:cNvPr id="84" name="Google Shape;84;p17"/>
          <p:cNvPicPr preferRelativeResize="0"/>
          <p:nvPr/>
        </p:nvPicPr>
        <p:blipFill>
          <a:blip r:embed="rId5">
            <a:alphaModFix/>
          </a:blip>
          <a:stretch>
            <a:fillRect/>
          </a:stretch>
        </p:blipFill>
        <p:spPr>
          <a:xfrm>
            <a:off x="5700710" y="1273638"/>
            <a:ext cx="3254865" cy="1914626"/>
          </a:xfrm>
          <a:prstGeom prst="rect">
            <a:avLst/>
          </a:prstGeom>
          <a:noFill/>
          <a:ln>
            <a:noFill/>
          </a:ln>
        </p:spPr>
      </p:pic>
      <p:sp>
        <p:nvSpPr>
          <p:cNvPr id="85" name="Google Shape;85;p17"/>
          <p:cNvSpPr txBox="1"/>
          <p:nvPr/>
        </p:nvSpPr>
        <p:spPr>
          <a:xfrm>
            <a:off x="6343688" y="3457325"/>
            <a:ext cx="1968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MASS MEDIA</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nvSpPr>
        <p:spPr>
          <a:xfrm>
            <a:off x="225800" y="172225"/>
            <a:ext cx="8496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What we </a:t>
            </a:r>
            <a:r>
              <a:rPr b="1" lang="en" sz="3000"/>
              <a:t>can</a:t>
            </a:r>
            <a:r>
              <a:rPr b="1" lang="en" sz="3000"/>
              <a:t> do?          </a:t>
            </a:r>
            <a:r>
              <a:rPr lang="en" sz="1600"/>
              <a:t>—</a:t>
            </a:r>
            <a:r>
              <a:rPr lang="en" sz="1600"/>
              <a:t>The Recursive Incentive Mechanism</a:t>
            </a:r>
            <a:endParaRPr sz="1600"/>
          </a:p>
        </p:txBody>
      </p:sp>
      <p:sp>
        <p:nvSpPr>
          <p:cNvPr id="91" name="Google Shape;91;p18"/>
          <p:cNvSpPr txBox="1"/>
          <p:nvPr/>
        </p:nvSpPr>
        <p:spPr>
          <a:xfrm>
            <a:off x="1578800" y="4319950"/>
            <a:ext cx="21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 social network.</a:t>
            </a:r>
            <a:endParaRPr/>
          </a:p>
        </p:txBody>
      </p:sp>
      <p:sp>
        <p:nvSpPr>
          <p:cNvPr id="92" name="Google Shape;92;p18"/>
          <p:cNvSpPr txBox="1"/>
          <p:nvPr/>
        </p:nvSpPr>
        <p:spPr>
          <a:xfrm>
            <a:off x="5058200" y="1602175"/>
            <a:ext cx="3533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Spread Chain:</a:t>
            </a:r>
            <a:endParaRPr/>
          </a:p>
          <a:p>
            <a:pPr indent="0" lvl="0" marL="0" rtl="0" algn="l">
              <a:spcBef>
                <a:spcPts val="0"/>
              </a:spcBef>
              <a:spcAft>
                <a:spcPts val="0"/>
              </a:spcAft>
              <a:buNone/>
            </a:pPr>
            <a:r>
              <a:rPr lang="en"/>
              <a:t> </a:t>
            </a:r>
            <a:endParaRPr/>
          </a:p>
          <a:p>
            <a:pPr indent="-317500" lvl="0" marL="457200" rtl="0" algn="l">
              <a:spcBef>
                <a:spcPts val="0"/>
              </a:spcBef>
              <a:spcAft>
                <a:spcPts val="0"/>
              </a:spcAft>
              <a:buSzPts val="1400"/>
              <a:buChar char="-"/>
            </a:pPr>
            <a:r>
              <a:rPr lang="en"/>
              <a:t>α1</a:t>
            </a:r>
            <a:r>
              <a:rPr lang="en"/>
              <a:t> is the origin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agent α1 recruits α2, α5 and α8</a:t>
            </a:r>
            <a:endParaRPr/>
          </a:p>
          <a:p>
            <a:pPr indent="0" lvl="0" marL="45720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a:solidFill>
                  <a:schemeClr val="dk1"/>
                </a:solidFill>
              </a:rPr>
              <a:t>α8 recruits α6</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α6 finds balloon</a:t>
            </a:r>
            <a:endParaRPr>
              <a:solidFill>
                <a:schemeClr val="dk1"/>
              </a:solidFill>
            </a:endParaRPr>
          </a:p>
        </p:txBody>
      </p:sp>
      <p:pic>
        <p:nvPicPr>
          <p:cNvPr id="93" name="Google Shape;93;p18"/>
          <p:cNvPicPr preferRelativeResize="0"/>
          <p:nvPr/>
        </p:nvPicPr>
        <p:blipFill>
          <a:blip r:embed="rId3">
            <a:alphaModFix/>
          </a:blip>
          <a:stretch>
            <a:fillRect/>
          </a:stretch>
        </p:blipFill>
        <p:spPr>
          <a:xfrm>
            <a:off x="264675" y="858950"/>
            <a:ext cx="4264875" cy="3420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nvSpPr>
        <p:spPr>
          <a:xfrm>
            <a:off x="311700" y="112325"/>
            <a:ext cx="7444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3000"/>
              <a:t>The Recursive Incentive Mechanism</a:t>
            </a:r>
            <a:endParaRPr b="1" sz="3000"/>
          </a:p>
        </p:txBody>
      </p:sp>
      <p:pic>
        <p:nvPicPr>
          <p:cNvPr id="99" name="Google Shape;99;p19"/>
          <p:cNvPicPr preferRelativeResize="0"/>
          <p:nvPr/>
        </p:nvPicPr>
        <p:blipFill rotWithShape="1">
          <a:blip r:embed="rId3">
            <a:alphaModFix/>
          </a:blip>
          <a:srcRect b="0" l="6491" r="10596" t="0"/>
          <a:stretch/>
        </p:blipFill>
        <p:spPr>
          <a:xfrm>
            <a:off x="524075" y="1023650"/>
            <a:ext cx="3983050" cy="3519700"/>
          </a:xfrm>
          <a:prstGeom prst="rect">
            <a:avLst/>
          </a:prstGeom>
          <a:noFill/>
          <a:ln>
            <a:noFill/>
          </a:ln>
        </p:spPr>
      </p:pic>
      <p:sp>
        <p:nvSpPr>
          <p:cNvPr id="100" name="Google Shape;100;p19"/>
          <p:cNvSpPr txBox="1"/>
          <p:nvPr/>
        </p:nvSpPr>
        <p:spPr>
          <a:xfrm>
            <a:off x="4679325" y="935825"/>
            <a:ext cx="37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a:t>
            </a:r>
            <a:r>
              <a:rPr b="1" lang="en"/>
              <a:t>veryone on this chain will get a reward:</a:t>
            </a:r>
            <a:endParaRPr b="1"/>
          </a:p>
        </p:txBody>
      </p:sp>
      <p:pic>
        <p:nvPicPr>
          <p:cNvPr id="101" name="Google Shape;101;p19"/>
          <p:cNvPicPr preferRelativeResize="0"/>
          <p:nvPr/>
        </p:nvPicPr>
        <p:blipFill>
          <a:blip r:embed="rId4">
            <a:alphaModFix/>
          </a:blip>
          <a:stretch>
            <a:fillRect/>
          </a:stretch>
        </p:blipFill>
        <p:spPr>
          <a:xfrm>
            <a:off x="4679325" y="1336025"/>
            <a:ext cx="3810000" cy="1781175"/>
          </a:xfrm>
          <a:prstGeom prst="rect">
            <a:avLst/>
          </a:prstGeom>
          <a:noFill/>
          <a:ln>
            <a:noFill/>
          </a:ln>
        </p:spPr>
      </p:pic>
      <p:cxnSp>
        <p:nvCxnSpPr>
          <p:cNvPr id="102" name="Google Shape;102;p19"/>
          <p:cNvCxnSpPr/>
          <p:nvPr/>
        </p:nvCxnSpPr>
        <p:spPr>
          <a:xfrm flipH="1">
            <a:off x="6566100" y="1586850"/>
            <a:ext cx="456600" cy="135000"/>
          </a:xfrm>
          <a:prstGeom prst="straightConnector1">
            <a:avLst/>
          </a:prstGeom>
          <a:noFill/>
          <a:ln cap="flat" cmpd="sng" w="9525">
            <a:solidFill>
              <a:srgbClr val="FF0000"/>
            </a:solidFill>
            <a:prstDash val="solid"/>
            <a:round/>
            <a:headEnd len="med" w="med" type="none"/>
            <a:tailEnd len="med" w="med" type="triangle"/>
          </a:ln>
        </p:spPr>
      </p:cxnSp>
      <p:sp>
        <p:nvSpPr>
          <p:cNvPr id="103" name="Google Shape;103;p19"/>
          <p:cNvSpPr txBox="1"/>
          <p:nvPr/>
        </p:nvSpPr>
        <p:spPr>
          <a:xfrm>
            <a:off x="7067625" y="1377225"/>
            <a:ext cx="20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B</a:t>
            </a:r>
            <a:r>
              <a:rPr lang="en">
                <a:solidFill>
                  <a:srgbClr val="FF0000"/>
                </a:solidFill>
              </a:rPr>
              <a:t>udget for each task</a:t>
            </a:r>
            <a:endParaRPr>
              <a:solidFill>
                <a:srgbClr val="FF0000"/>
              </a:solidFill>
            </a:endParaRPr>
          </a:p>
        </p:txBody>
      </p:sp>
      <p:cxnSp>
        <p:nvCxnSpPr>
          <p:cNvPr id="104" name="Google Shape;104;p19"/>
          <p:cNvCxnSpPr/>
          <p:nvPr/>
        </p:nvCxnSpPr>
        <p:spPr>
          <a:xfrm flipH="1">
            <a:off x="5689950" y="2712800"/>
            <a:ext cx="197400" cy="416400"/>
          </a:xfrm>
          <a:prstGeom prst="straightConnector1">
            <a:avLst/>
          </a:prstGeom>
          <a:noFill/>
          <a:ln cap="flat" cmpd="sng" w="9525">
            <a:solidFill>
              <a:srgbClr val="FF0000"/>
            </a:solidFill>
            <a:prstDash val="solid"/>
            <a:round/>
            <a:headEnd len="med" w="med" type="none"/>
            <a:tailEnd len="med" w="med" type="triangle"/>
          </a:ln>
        </p:spPr>
      </p:cxnSp>
      <p:sp>
        <p:nvSpPr>
          <p:cNvPr id="105" name="Google Shape;105;p19"/>
          <p:cNvSpPr txBox="1"/>
          <p:nvPr/>
        </p:nvSpPr>
        <p:spPr>
          <a:xfrm>
            <a:off x="4779300" y="3129200"/>
            <a:ext cx="155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Length of chain</a:t>
            </a:r>
            <a:endParaRPr>
              <a:solidFill>
                <a:srgbClr val="FF0000"/>
              </a:solidFill>
            </a:endParaRPr>
          </a:p>
        </p:txBody>
      </p:sp>
      <p:cxnSp>
        <p:nvCxnSpPr>
          <p:cNvPr id="106" name="Google Shape;106;p19"/>
          <p:cNvCxnSpPr/>
          <p:nvPr/>
        </p:nvCxnSpPr>
        <p:spPr>
          <a:xfrm>
            <a:off x="6840850" y="2712800"/>
            <a:ext cx="129600" cy="408900"/>
          </a:xfrm>
          <a:prstGeom prst="straightConnector1">
            <a:avLst/>
          </a:prstGeom>
          <a:noFill/>
          <a:ln cap="flat" cmpd="sng" w="9525">
            <a:solidFill>
              <a:srgbClr val="FF0000"/>
            </a:solidFill>
            <a:prstDash val="solid"/>
            <a:round/>
            <a:headEnd len="med" w="med" type="none"/>
            <a:tailEnd len="med" w="med" type="triangle"/>
          </a:ln>
        </p:spPr>
      </p:cxnSp>
      <p:sp>
        <p:nvSpPr>
          <p:cNvPr id="107" name="Google Shape;107;p19"/>
          <p:cNvSpPr txBox="1"/>
          <p:nvPr/>
        </p:nvSpPr>
        <p:spPr>
          <a:xfrm>
            <a:off x="6606075" y="3129200"/>
            <a:ext cx="155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Position on</a:t>
            </a:r>
            <a:r>
              <a:rPr lang="en">
                <a:solidFill>
                  <a:srgbClr val="FF0000"/>
                </a:solidFill>
              </a:rPr>
              <a:t> chain</a:t>
            </a:r>
            <a:endParaRPr>
              <a:solidFill>
                <a:srgbClr val="FF0000"/>
              </a:solidFill>
            </a:endParaRPr>
          </a:p>
        </p:txBody>
      </p:sp>
      <p:sp>
        <p:nvSpPr>
          <p:cNvPr id="108" name="Google Shape;108;p19"/>
          <p:cNvSpPr txBox="1"/>
          <p:nvPr/>
        </p:nvSpPr>
        <p:spPr>
          <a:xfrm>
            <a:off x="4779300" y="3694400"/>
            <a:ext cx="37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Also, there is a surplus:</a:t>
            </a:r>
            <a:endParaRPr b="1"/>
          </a:p>
        </p:txBody>
      </p:sp>
      <p:pic>
        <p:nvPicPr>
          <p:cNvPr id="109" name="Google Shape;109;p19"/>
          <p:cNvPicPr preferRelativeResize="0"/>
          <p:nvPr/>
        </p:nvPicPr>
        <p:blipFill>
          <a:blip r:embed="rId5">
            <a:alphaModFix/>
          </a:blip>
          <a:stretch>
            <a:fillRect/>
          </a:stretch>
        </p:blipFill>
        <p:spPr>
          <a:xfrm>
            <a:off x="4903350" y="4174475"/>
            <a:ext cx="2957775" cy="79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nvSpPr>
        <p:spPr>
          <a:xfrm>
            <a:off x="311700" y="112325"/>
            <a:ext cx="7444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Let’s avoid math             </a:t>
            </a:r>
            <a:r>
              <a:rPr lang="en" sz="2600"/>
              <a:t>– An example</a:t>
            </a:r>
            <a:endParaRPr sz="2600"/>
          </a:p>
        </p:txBody>
      </p:sp>
      <p:pic>
        <p:nvPicPr>
          <p:cNvPr id="115" name="Google Shape;115;p20"/>
          <p:cNvPicPr preferRelativeResize="0"/>
          <p:nvPr/>
        </p:nvPicPr>
        <p:blipFill rotWithShape="1">
          <a:blip r:embed="rId3">
            <a:alphaModFix/>
          </a:blip>
          <a:srcRect b="0" l="1322" r="0" t="0"/>
          <a:stretch/>
        </p:blipFill>
        <p:spPr>
          <a:xfrm>
            <a:off x="251825" y="758825"/>
            <a:ext cx="7253623" cy="3446150"/>
          </a:xfrm>
          <a:prstGeom prst="rect">
            <a:avLst/>
          </a:prstGeom>
          <a:noFill/>
          <a:ln>
            <a:noFill/>
          </a:ln>
        </p:spPr>
      </p:pic>
      <p:sp>
        <p:nvSpPr>
          <p:cNvPr id="116" name="Google Shape;116;p20"/>
          <p:cNvSpPr txBox="1"/>
          <p:nvPr/>
        </p:nvSpPr>
        <p:spPr>
          <a:xfrm>
            <a:off x="5434913" y="1809175"/>
            <a:ext cx="35874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FF0000"/>
              </a:buClr>
              <a:buSzPts val="1700"/>
              <a:buChar char="-"/>
            </a:pPr>
            <a:r>
              <a:rPr lang="en" sz="1700">
                <a:solidFill>
                  <a:srgbClr val="FF0000"/>
                </a:solidFill>
              </a:rPr>
              <a:t>v(ψi) = 4000</a:t>
            </a:r>
            <a:endParaRPr sz="1700">
              <a:solidFill>
                <a:srgbClr val="FF0000"/>
              </a:solidFill>
            </a:endParaRPr>
          </a:p>
          <a:p>
            <a:pPr indent="0" lvl="0" marL="457200" rtl="0" algn="l">
              <a:spcBef>
                <a:spcPts val="0"/>
              </a:spcBef>
              <a:spcAft>
                <a:spcPts val="0"/>
              </a:spcAft>
              <a:buNone/>
            </a:pPr>
            <a:r>
              <a:t/>
            </a:r>
            <a:endParaRPr sz="1700">
              <a:solidFill>
                <a:srgbClr val="FF0000"/>
              </a:solidFill>
            </a:endParaRPr>
          </a:p>
          <a:p>
            <a:pPr indent="-336550" lvl="0" marL="457200" rtl="0" algn="l">
              <a:spcBef>
                <a:spcPts val="0"/>
              </a:spcBef>
              <a:spcAft>
                <a:spcPts val="0"/>
              </a:spcAft>
              <a:buClr>
                <a:srgbClr val="FF0000"/>
              </a:buClr>
              <a:buSzPts val="1700"/>
              <a:buChar char="-"/>
            </a:pPr>
            <a:r>
              <a:rPr lang="en" sz="1700">
                <a:solidFill>
                  <a:srgbClr val="FF0000"/>
                </a:solidFill>
              </a:rPr>
              <a:t>B</a:t>
            </a:r>
            <a:r>
              <a:rPr lang="en" sz="1700">
                <a:solidFill>
                  <a:srgbClr val="FF0000"/>
                </a:solidFill>
              </a:rPr>
              <a:t>udget for finding a balloon is 4000 </a:t>
            </a:r>
            <a:endParaRPr sz="1700">
              <a:solidFill>
                <a:srgbClr val="FF0000"/>
              </a:solidFill>
            </a:endParaRPr>
          </a:p>
          <a:p>
            <a:pPr indent="0" lvl="0" marL="0" rtl="0" algn="l">
              <a:spcBef>
                <a:spcPts val="0"/>
              </a:spcBef>
              <a:spcAft>
                <a:spcPts val="0"/>
              </a:spcAft>
              <a:buNone/>
            </a:pPr>
            <a:r>
              <a:t/>
            </a:r>
            <a:endParaRPr sz="1700">
              <a:solidFill>
                <a:srgbClr val="FF0000"/>
              </a:solidFill>
            </a:endParaRPr>
          </a:p>
          <a:p>
            <a:pPr indent="-336550" lvl="0" marL="457200" rtl="0" algn="l">
              <a:spcBef>
                <a:spcPts val="0"/>
              </a:spcBef>
              <a:spcAft>
                <a:spcPts val="0"/>
              </a:spcAft>
              <a:buClr>
                <a:srgbClr val="FF0000"/>
              </a:buClr>
              <a:buSzPts val="1700"/>
              <a:buChar char="-"/>
            </a:pPr>
            <a:r>
              <a:rPr lang="en" sz="1700">
                <a:solidFill>
                  <a:srgbClr val="FF0000"/>
                </a:solidFill>
              </a:rPr>
              <a:t>Split 4000 to all people on the success chain</a:t>
            </a:r>
            <a:endParaRPr sz="1700">
              <a:solidFill>
                <a:srgbClr val="FF0000"/>
              </a:solidFill>
            </a:endParaRPr>
          </a:p>
          <a:p>
            <a:pPr indent="0" lvl="0" marL="457200" rtl="0" algn="l">
              <a:spcBef>
                <a:spcPts val="0"/>
              </a:spcBef>
              <a:spcAft>
                <a:spcPts val="0"/>
              </a:spcAft>
              <a:buNone/>
            </a:pPr>
            <a:r>
              <a:t/>
            </a:r>
            <a:endParaRPr sz="1700">
              <a:solidFill>
                <a:srgbClr val="FF0000"/>
              </a:solidFill>
            </a:endParaRPr>
          </a:p>
          <a:p>
            <a:pPr indent="-336550" lvl="0" marL="457200" rtl="0" algn="l">
              <a:spcBef>
                <a:spcPts val="0"/>
              </a:spcBef>
              <a:spcAft>
                <a:spcPts val="0"/>
              </a:spcAft>
              <a:buClr>
                <a:srgbClr val="FF0000"/>
              </a:buClr>
              <a:buSzPts val="1700"/>
              <a:buChar char="-"/>
            </a:pPr>
            <a:r>
              <a:t/>
            </a:r>
            <a:endParaRPr sz="1700">
              <a:solidFill>
                <a:srgbClr val="FF0000"/>
              </a:solidFill>
            </a:endParaRPr>
          </a:p>
          <a:p>
            <a:pPr indent="0" lvl="0" marL="457200" rtl="0" algn="l">
              <a:spcBef>
                <a:spcPts val="0"/>
              </a:spcBef>
              <a:spcAft>
                <a:spcPts val="0"/>
              </a:spcAft>
              <a:buNone/>
            </a:pPr>
            <a:r>
              <a:t/>
            </a:r>
            <a:endParaRPr sz="1700">
              <a:solidFill>
                <a:srgbClr val="FF0000"/>
              </a:solidFill>
            </a:endParaRPr>
          </a:p>
          <a:p>
            <a:pPr indent="-336550" lvl="0" marL="457200" rtl="0" algn="l">
              <a:spcBef>
                <a:spcPts val="0"/>
              </a:spcBef>
              <a:spcAft>
                <a:spcPts val="0"/>
              </a:spcAft>
              <a:buClr>
                <a:srgbClr val="FF0000"/>
              </a:buClr>
              <a:buSzPts val="1700"/>
              <a:buChar char="-"/>
            </a:pPr>
            <a:r>
              <a:rPr lang="en" sz="1700">
                <a:solidFill>
                  <a:srgbClr val="FF0000"/>
                </a:solidFill>
              </a:rPr>
              <a:t>surplus = </a:t>
            </a:r>
            <a:endParaRPr sz="1700">
              <a:solidFill>
                <a:srgbClr val="FF0000"/>
              </a:solidFill>
            </a:endParaRPr>
          </a:p>
        </p:txBody>
      </p:sp>
      <p:pic>
        <p:nvPicPr>
          <p:cNvPr id="117" name="Google Shape;117;p20"/>
          <p:cNvPicPr preferRelativeResize="0"/>
          <p:nvPr/>
        </p:nvPicPr>
        <p:blipFill>
          <a:blip r:embed="rId4">
            <a:alphaModFix/>
          </a:blip>
          <a:stretch>
            <a:fillRect/>
          </a:stretch>
        </p:blipFill>
        <p:spPr>
          <a:xfrm>
            <a:off x="5950200" y="3853925"/>
            <a:ext cx="2180575" cy="490625"/>
          </a:xfrm>
          <a:prstGeom prst="rect">
            <a:avLst/>
          </a:prstGeom>
          <a:noFill/>
          <a:ln>
            <a:noFill/>
          </a:ln>
        </p:spPr>
      </p:pic>
      <p:pic>
        <p:nvPicPr>
          <p:cNvPr id="118" name="Google Shape;118;p20"/>
          <p:cNvPicPr preferRelativeResize="0"/>
          <p:nvPr/>
        </p:nvPicPr>
        <p:blipFill rotWithShape="1">
          <a:blip r:embed="rId4">
            <a:alphaModFix/>
          </a:blip>
          <a:srcRect b="0" l="81680" r="8362" t="0"/>
          <a:stretch/>
        </p:blipFill>
        <p:spPr>
          <a:xfrm>
            <a:off x="7015250" y="4381550"/>
            <a:ext cx="217126" cy="490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nvSpPr>
        <p:spPr>
          <a:xfrm>
            <a:off x="311700" y="194700"/>
            <a:ext cx="7444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Analysis</a:t>
            </a:r>
            <a:endParaRPr sz="2600"/>
          </a:p>
        </p:txBody>
      </p:sp>
      <p:sp>
        <p:nvSpPr>
          <p:cNvPr id="124" name="Google Shape;124;p21"/>
          <p:cNvSpPr txBox="1"/>
          <p:nvPr/>
        </p:nvSpPr>
        <p:spPr>
          <a:xfrm>
            <a:off x="381825" y="2313475"/>
            <a:ext cx="80184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“R</a:t>
            </a:r>
            <a:r>
              <a:rPr lang="en" sz="1800"/>
              <a:t>ecursive incentive mechanism is never in deficit”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sz="1800"/>
          </a:p>
        </p:txBody>
      </p:sp>
      <p:pic>
        <p:nvPicPr>
          <p:cNvPr id="125" name="Google Shape;125;p21"/>
          <p:cNvPicPr preferRelativeResize="0"/>
          <p:nvPr/>
        </p:nvPicPr>
        <p:blipFill>
          <a:blip r:embed="rId3">
            <a:alphaModFix/>
          </a:blip>
          <a:stretch>
            <a:fillRect/>
          </a:stretch>
        </p:blipFill>
        <p:spPr>
          <a:xfrm>
            <a:off x="953500" y="2815525"/>
            <a:ext cx="4668323" cy="939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